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0"/>
  </p:notesMasterIdLst>
  <p:sldIdLst>
    <p:sldId id="273" r:id="rId2"/>
    <p:sldId id="256" r:id="rId3"/>
    <p:sldId id="257" r:id="rId4"/>
    <p:sldId id="258" r:id="rId5"/>
    <p:sldId id="259" r:id="rId6"/>
    <p:sldId id="261" r:id="rId7"/>
    <p:sldId id="262" r:id="rId8"/>
    <p:sldId id="263" r:id="rId9"/>
    <p:sldId id="264" r:id="rId10"/>
    <p:sldId id="265" r:id="rId11"/>
    <p:sldId id="274"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401E5-7E05-5973-FCC7-346F75DBCAD3}" v="11" dt="2026-02-10T17:39:03.020"/>
    <p1510:client id="{A7FB88C8-368A-68C1-E44A-22CA5A557B5E}" v="90" dt="2026-02-12T04:01:11.824"/>
    <p1510:client id="{BB55C6F6-9736-C8D4-F008-034CEA425E32}" v="1" dt="2026-02-12T04:09:02.861"/>
    <p1510:client id="{D77CCF1D-1677-802E-5F03-8DCAC0DA74AB}" v="57" dt="2026-02-11T22:42:07.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Ellis" userId="S::jeremy.ellis@mpsd.ca::9977eb52-9043-4703-8d2a-dcfdd71f8243" providerId="AD" clId="Web-{BB55C6F6-9736-C8D4-F008-034CEA425E32}"/>
    <pc:docChg chg="modSld">
      <pc:chgData name="Jeremy Ellis" userId="S::jeremy.ellis@mpsd.ca::9977eb52-9043-4703-8d2a-dcfdd71f8243" providerId="AD" clId="Web-{BB55C6F6-9736-C8D4-F008-034CEA425E32}" dt="2026-02-12T04:09:02.580" v="1"/>
      <pc:docMkLst>
        <pc:docMk/>
      </pc:docMkLst>
      <pc:sldChg chg="modNotes">
        <pc:chgData name="Jeremy Ellis" userId="S::jeremy.ellis@mpsd.ca::9977eb52-9043-4703-8d2a-dcfdd71f8243" providerId="AD" clId="Web-{BB55C6F6-9736-C8D4-F008-034CEA425E32}" dt="2026-02-12T04:09:02.580" v="1"/>
        <pc:sldMkLst>
          <pc:docMk/>
          <pc:sldMk cId="2535377366"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5BD85-06A5-431F-9657-F4D3B478202D}" type="datetimeFigureOut">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A4CD-C907-4CDA-8A19-BCE9E0BBA975}" type="slidenum">
              <a:t>‹#›</a:t>
            </a:fld>
            <a:endParaRPr lang="en-US"/>
          </a:p>
        </p:txBody>
      </p:sp>
    </p:spTree>
    <p:extLst>
      <p:ext uri="{BB962C8B-B14F-4D97-AF65-F5344CB8AC3E}">
        <p14:creationId xmlns:p14="http://schemas.microsoft.com/office/powerpoint/2010/main" val="152512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i.org/10.1126/science.280.5364.747"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courtlistener.com/docket/63107798/mata-v-avianca-inc/" TargetMode="External"/><Relationship Id="rId4" Type="http://schemas.openxmlformats.org/officeDocument/2006/relationships/hyperlink" Target="https://doi.org/10.1016/j.cortex.2019.09.01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CAA4CD-C907-4CDA-8A19-BCE9E0BBA975}" type="slidenum">
              <a:t>2</a:t>
            </a:fld>
            <a:endParaRPr lang="en-US"/>
          </a:p>
        </p:txBody>
      </p:sp>
    </p:spTree>
    <p:extLst>
      <p:ext uri="{BB962C8B-B14F-4D97-AF65-F5344CB8AC3E}">
        <p14:creationId xmlns:p14="http://schemas.microsoft.com/office/powerpoint/2010/main" val="91804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EDDD5-00DA-317B-C622-2AC2CD8AA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99A39-EDD6-D5B6-C396-2A01367DE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4895F-E38B-EC36-7128-39F0E9C62480}"/>
              </a:ext>
            </a:extLst>
          </p:cNvPr>
          <p:cNvSpPr>
            <a:spLocks noGrp="1"/>
          </p:cNvSpPr>
          <p:nvPr>
            <p:ph type="body" idx="1"/>
          </p:nvPr>
        </p:nvSpPr>
        <p:spPr/>
        <p:txBody>
          <a:bodyPr/>
          <a:lstStyle/>
          <a:p>
            <a:r>
              <a:rPr lang="en-US" dirty="0"/>
              <a:t>Some students thrive with AI. They build faster and explore deeper. They share one trait: strong foundations. AI does not create ability. It amplifies it. The danger is not replacement. The danger is divergence, a widening gap driven by missing fundamentals.</a:t>
            </a:r>
          </a:p>
        </p:txBody>
      </p:sp>
      <p:sp>
        <p:nvSpPr>
          <p:cNvPr id="4" name="Slide Number Placeholder 3">
            <a:extLst>
              <a:ext uri="{FF2B5EF4-FFF2-40B4-BE49-F238E27FC236}">
                <a16:creationId xmlns:a16="http://schemas.microsoft.com/office/drawing/2014/main" id="{788D128A-7737-0943-8604-E48E4ABBB8AE}"/>
              </a:ext>
            </a:extLst>
          </p:cNvPr>
          <p:cNvSpPr>
            <a:spLocks noGrp="1"/>
          </p:cNvSpPr>
          <p:nvPr>
            <p:ph type="sldNum" sz="quarter" idx="5"/>
          </p:nvPr>
        </p:nvSpPr>
        <p:spPr/>
        <p:txBody>
          <a:bodyPr/>
          <a:lstStyle/>
          <a:p>
            <a:fld id="{97CAA4CD-C907-4CDA-8A19-BCE9E0BBA975}" type="slidenum">
              <a:rPr lang="en-US"/>
              <a:t>11</a:t>
            </a:fld>
            <a:endParaRPr lang="en-US"/>
          </a:p>
        </p:txBody>
      </p:sp>
    </p:spTree>
    <p:extLst>
      <p:ext uri="{BB962C8B-B14F-4D97-AF65-F5344CB8AC3E}">
        <p14:creationId xmlns:p14="http://schemas.microsoft.com/office/powerpoint/2010/main" val="205091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Reasoning and persistence allow students to detect contradictions.</a:t>
            </a:r>
          </a:p>
          <a:p>
            <a:r>
              <a:rPr lang="en-US" dirty="0"/>
              <a:t>Context and empathy reveal when a correct response is humanly wrong.</a:t>
            </a:r>
            <a:endParaRPr lang="en-US" dirty="0">
              <a:ea typeface="Calibri"/>
              <a:cs typeface="Calibri"/>
            </a:endParaRPr>
          </a:p>
          <a:p>
            <a:r>
              <a:rPr lang="en-US" dirty="0"/>
              <a:t>Language precision exposes fluency without depth.</a:t>
            </a:r>
            <a:endParaRPr lang="en-US" dirty="0">
              <a:ea typeface="Calibri"/>
              <a:cs typeface="Calibri"/>
            </a:endParaRPr>
          </a:p>
          <a:p>
            <a:r>
              <a:rPr lang="en-US" dirty="0"/>
              <a:t>Ethical judgment asks not just "Is this correct?" but “Is this responsible?” We practice what the machine does so we know when it fails.</a:t>
            </a:r>
          </a:p>
        </p:txBody>
      </p:sp>
      <p:sp>
        <p:nvSpPr>
          <p:cNvPr id="4" name="Slide Number Placeholder 3"/>
          <p:cNvSpPr>
            <a:spLocks noGrp="1"/>
          </p:cNvSpPr>
          <p:nvPr>
            <p:ph type="sldNum" sz="quarter" idx="5"/>
          </p:nvPr>
        </p:nvSpPr>
        <p:spPr/>
        <p:txBody>
          <a:bodyPr/>
          <a:lstStyle/>
          <a:p>
            <a:fld id="{97CAA4CD-C907-4CDA-8A19-BCE9E0BBA975}" type="slidenum">
              <a:rPr lang="en-US"/>
              <a:t>12</a:t>
            </a:fld>
            <a:endParaRPr lang="en-US"/>
          </a:p>
        </p:txBody>
      </p:sp>
    </p:spTree>
    <p:extLst>
      <p:ext uri="{BB962C8B-B14F-4D97-AF65-F5344CB8AC3E}">
        <p14:creationId xmlns:p14="http://schemas.microsoft.com/office/powerpoint/2010/main" val="401451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not a philosophical problem.</a:t>
            </a:r>
          </a:p>
          <a:p>
            <a:r>
              <a:rPr lang="en-US" dirty="0"/>
              <a:t>It is a practical one.</a:t>
            </a:r>
            <a:endParaRPr lang="en-US" dirty="0">
              <a:ea typeface="Calibri"/>
              <a:cs typeface="Calibri"/>
            </a:endParaRPr>
          </a:p>
          <a:p>
            <a:r>
              <a:rPr lang="en-US" dirty="0"/>
              <a:t> </a:t>
            </a:r>
            <a:endParaRPr lang="en-US" dirty="0">
              <a:ea typeface="Calibri"/>
              <a:cs typeface="Calibri"/>
            </a:endParaRPr>
          </a:p>
          <a:p>
            <a:r>
              <a:rPr lang="en-US" dirty="0"/>
              <a:t>Here are three actions we could do now. This is not abstract. These actions work.</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7CAA4CD-C907-4CDA-8A19-BCE9E0BBA975}" type="slidenum">
              <a:rPr lang="en-US"/>
              <a:t>13</a:t>
            </a:fld>
            <a:endParaRPr lang="en-US"/>
          </a:p>
        </p:txBody>
      </p:sp>
    </p:spTree>
    <p:extLst>
      <p:ext uri="{BB962C8B-B14F-4D97-AF65-F5344CB8AC3E}">
        <p14:creationId xmlns:p14="http://schemas.microsoft.com/office/powerpoint/2010/main" val="3563227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Teachers are welcome to try for short amounts of time:</a:t>
            </a:r>
          </a:p>
          <a:p>
            <a:r>
              <a:rPr lang="en-US" dirty="0"/>
              <a:t> </a:t>
            </a:r>
            <a:endParaRPr lang="en-US" dirty="0">
              <a:ea typeface="Calibri"/>
              <a:cs typeface="Calibri"/>
            </a:endParaRPr>
          </a:p>
          <a:p>
            <a:r>
              <a:rPr lang="en-US"/>
              <a:t>LED, Low-tech, Effort-Driven</a:t>
            </a:r>
          </a:p>
          <a:p>
            <a:r>
              <a:rPr lang="en-US" dirty="0"/>
              <a:t>Handwriting, math, estimation, retrieval practice.</a:t>
            </a:r>
            <a:endParaRPr lang="en-US" dirty="0">
              <a:ea typeface="Calibri"/>
              <a:cs typeface="Calibri"/>
            </a:endParaRPr>
          </a:p>
          <a:p>
            <a:r>
              <a:rPr lang="en-US" dirty="0"/>
              <a:t>Goal: engage ACC and </a:t>
            </a:r>
            <a:r>
              <a:rPr lang="en-US" dirty="0" err="1"/>
              <a:t>aMCC</a:t>
            </a:r>
            <a:r>
              <a:rPr lang="en-US" dirty="0"/>
              <a:t> while foundations form.</a:t>
            </a:r>
            <a:endParaRPr lang="en-US" dirty="0">
              <a:ea typeface="Calibri"/>
              <a:cs typeface="Calibri"/>
            </a:endParaRPr>
          </a:p>
          <a:p>
            <a:r>
              <a:rPr lang="en-US" dirty="0"/>
              <a:t> </a:t>
            </a:r>
            <a:endParaRPr lang="en-US" dirty="0">
              <a:ea typeface="Calibri"/>
              <a:cs typeface="Calibri"/>
            </a:endParaRPr>
          </a:p>
          <a:p>
            <a:r>
              <a:rPr lang="en-US" dirty="0"/>
              <a:t>LEAD, High Level, Personal Persistence, Explore, And Discover</a:t>
            </a:r>
            <a:endParaRPr lang="en-US" dirty="0">
              <a:ea typeface="Calibri"/>
              <a:cs typeface="Calibri"/>
            </a:endParaRPr>
          </a:p>
          <a:p>
            <a:r>
              <a:rPr lang="en-US" dirty="0"/>
              <a:t>Curricular Extend, test, and build.</a:t>
            </a:r>
            <a:endParaRPr lang="en-US" dirty="0">
              <a:ea typeface="Calibri"/>
              <a:cs typeface="Calibri"/>
            </a:endParaRPr>
          </a:p>
          <a:p>
            <a:r>
              <a:rPr lang="en-US" dirty="0"/>
              <a:t>Goal: amplify solid understanding, curricular personal choice.</a:t>
            </a:r>
            <a:endParaRPr lang="en-US" dirty="0">
              <a:ea typeface="Calibri"/>
              <a:cs typeface="Calibri"/>
            </a:endParaRPr>
          </a:p>
          <a:p>
            <a:r>
              <a:rPr lang="en-US" dirty="0"/>
              <a:t> </a:t>
            </a:r>
            <a:endParaRPr lang="en-US" dirty="0">
              <a:ea typeface="Calibri"/>
              <a:cs typeface="Calibri"/>
            </a:endParaRPr>
          </a:p>
          <a:p>
            <a:r>
              <a:rPr lang="en-US" dirty="0"/>
              <a:t>The ratio tells you everything:</a:t>
            </a:r>
            <a:endParaRPr lang="en-US" dirty="0">
              <a:ea typeface="Calibri"/>
              <a:cs typeface="Calibri"/>
            </a:endParaRPr>
          </a:p>
          <a:p>
            <a:r>
              <a:rPr lang="en-US" dirty="0"/>
              <a:t>Too few reach LEAD → LED was too hard.</a:t>
            </a:r>
            <a:endParaRPr lang="en-US" dirty="0">
              <a:ea typeface="Calibri"/>
              <a:cs typeface="Calibri"/>
            </a:endParaRPr>
          </a:p>
          <a:p>
            <a:r>
              <a:rPr lang="en-US" dirty="0"/>
              <a:t>Everyone reaches LEAD instantly → LED was too easy. Effort is non-negotiable. Curiosity is rewarded.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7CAA4CD-C907-4CDA-8A19-BCE9E0BBA975}" type="slidenum">
              <a:rPr lang="en-US"/>
              <a:t>14</a:t>
            </a:fld>
            <a:endParaRPr lang="en-US"/>
          </a:p>
        </p:txBody>
      </p:sp>
    </p:spTree>
    <p:extLst>
      <p:ext uri="{BB962C8B-B14F-4D97-AF65-F5344CB8AC3E}">
        <p14:creationId xmlns:p14="http://schemas.microsoft.com/office/powerpoint/2010/main" val="1723548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before the lights go out determines what sticks. Parents can use the same idea at home: consistent time on either fundamentals or a project, At home Led or Lead could be offline But there is something even more powerful. The moments before sleep. Just before sleeping, the brain reviews the day and decides what matters. Children and teenagers now fill this window with scrolling. For younger children, story time matters. Short, meaningful stories give the brain something real to process. For older students, conversation matters what was confusing, what didn’t make sense, what was interesting. Reviewing schoolwork before sleep is one of the easiest ways to strengthen learning. Sleep locks it in.</a:t>
            </a:r>
          </a:p>
        </p:txBody>
      </p:sp>
      <p:sp>
        <p:nvSpPr>
          <p:cNvPr id="4" name="Slide Number Placeholder 3"/>
          <p:cNvSpPr>
            <a:spLocks noGrp="1"/>
          </p:cNvSpPr>
          <p:nvPr>
            <p:ph type="sldNum" sz="quarter" idx="5"/>
          </p:nvPr>
        </p:nvSpPr>
        <p:spPr/>
        <p:txBody>
          <a:bodyPr/>
          <a:lstStyle/>
          <a:p>
            <a:fld id="{97CAA4CD-C907-4CDA-8A19-BCE9E0BBA975}" type="slidenum">
              <a:rPr lang="en-US"/>
              <a:t>15</a:t>
            </a:fld>
            <a:endParaRPr lang="en-US"/>
          </a:p>
        </p:txBody>
      </p:sp>
    </p:spTree>
    <p:extLst>
      <p:ext uri="{BB962C8B-B14F-4D97-AF65-F5344CB8AC3E}">
        <p14:creationId xmlns:p14="http://schemas.microsoft.com/office/powerpoint/2010/main" val="210135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students struggle in Grade 10, we blame the Grade 10 Math and English teachers! But the gap was built over years. My suggestion is to implement a school-wide grade 10 skills audit, early and late in the year. Not subject-based. Skills-based. Estimation. Reading under pressure. Reasoning. Sustained problem-solving.</a:t>
            </a:r>
          </a:p>
          <a:p>
            <a:r>
              <a:rPr lang="en-US" dirty="0"/>
              <a:t> </a:t>
            </a:r>
            <a:endParaRPr lang="en-US" dirty="0">
              <a:ea typeface="Calibri"/>
              <a:cs typeface="Calibri"/>
            </a:endParaRPr>
          </a:p>
          <a:p>
            <a:r>
              <a:rPr lang="en-US"/>
              <a:t>Every teacher owns a piece of the human pilot:</a:t>
            </a:r>
          </a:p>
          <a:p>
            <a:r>
              <a:rPr lang="en-US" dirty="0"/>
              <a:t> </a:t>
            </a:r>
            <a:endParaRPr lang="en-US" dirty="0">
              <a:ea typeface="Calibri"/>
              <a:cs typeface="Calibri"/>
            </a:endParaRPr>
          </a:p>
          <a:p>
            <a:r>
              <a:rPr lang="en-US"/>
              <a:t>Elementary: The Foundation. Hard-wiring the basics. If you can’t do the mental math or read the sentence fluently, you have no "spare" brain power to question the AI.</a:t>
            </a:r>
          </a:p>
          <a:p>
            <a:r>
              <a:rPr lang="en-US" dirty="0"/>
              <a:t> </a:t>
            </a:r>
            <a:endParaRPr lang="en-US" dirty="0">
              <a:ea typeface="Calibri"/>
              <a:cs typeface="Calibri"/>
            </a:endParaRPr>
          </a:p>
          <a:p>
            <a:r>
              <a:rPr lang="en-US"/>
              <a:t>Middle School: The "Gut" Feeling. Developing the internal alarm that goes off when an answer just looks wrong. It’s teaching kids to trust their instincts over the screen.</a:t>
            </a:r>
          </a:p>
          <a:p>
            <a:r>
              <a:rPr lang="en-US" dirty="0"/>
              <a:t> </a:t>
            </a:r>
            <a:endParaRPr lang="en-US" dirty="0">
              <a:ea typeface="Calibri"/>
              <a:cs typeface="Calibri"/>
            </a:endParaRPr>
          </a:p>
          <a:p>
            <a:r>
              <a:rPr lang="en-US"/>
              <a:t>Math: Reality Checks. Using quick estimation to catch the machine’s mistakes. It’s about being "close enough" in your head to know the AI is way off.</a:t>
            </a:r>
          </a:p>
          <a:p>
            <a:r>
              <a:rPr lang="en-US" dirty="0"/>
              <a:t> </a:t>
            </a:r>
            <a:endParaRPr lang="en-US" dirty="0">
              <a:ea typeface="Calibri"/>
              <a:cs typeface="Calibri"/>
            </a:endParaRPr>
          </a:p>
          <a:p>
            <a:r>
              <a:rPr lang="en-US"/>
              <a:t>English: Reading the Room. Finding the hidden meaning. AI can generate text, but it can’t understand intent, tone, or the "vibe" of a human conversation.</a:t>
            </a:r>
          </a:p>
          <a:p>
            <a:r>
              <a:rPr lang="en-US" dirty="0"/>
              <a:t> </a:t>
            </a:r>
            <a:endParaRPr lang="en-US" dirty="0">
              <a:ea typeface="Calibri"/>
              <a:cs typeface="Calibri"/>
            </a:endParaRPr>
          </a:p>
          <a:p>
            <a:r>
              <a:rPr lang="en-US" dirty="0"/>
              <a:t>Science: Real-World Testing. If the AI’s logic doesn’t work in a physical experiment, the AI is wrong. Science is the bridge between the screen and the dirt.</a:t>
            </a:r>
            <a:endParaRPr lang="en-US" dirty="0">
              <a:ea typeface="Calibri"/>
              <a:cs typeface="Calibri"/>
            </a:endParaRPr>
          </a:p>
          <a:p>
            <a:r>
              <a:rPr lang="en-US" dirty="0"/>
              <a:t> </a:t>
            </a:r>
            <a:endParaRPr lang="en-US" dirty="0">
              <a:ea typeface="Calibri"/>
              <a:cs typeface="Calibri"/>
            </a:endParaRPr>
          </a:p>
          <a:p>
            <a:r>
              <a:rPr lang="en-US" dirty="0"/>
              <a:t>Social Studies: Checking the Source. Asking "Who told you this and what do they want?" It’s about spotting bias before it becomes "truth."</a:t>
            </a:r>
            <a:endParaRPr lang="en-US" dirty="0">
              <a:ea typeface="Calibri"/>
              <a:cs typeface="Calibri"/>
            </a:endParaRPr>
          </a:p>
          <a:p>
            <a:r>
              <a:rPr lang="en-US" dirty="0"/>
              <a:t> </a:t>
            </a:r>
            <a:endParaRPr lang="en-US" dirty="0">
              <a:ea typeface="Calibri"/>
              <a:cs typeface="Calibri"/>
            </a:endParaRPr>
          </a:p>
          <a:p>
            <a:r>
              <a:rPr lang="en-US" dirty="0"/>
              <a:t>Electives: Hands-on Mastery. Skills that require a body, such as cooking, building, playing an instrument. You can't "prompt" your way to physical excellence.</a:t>
            </a:r>
            <a:endParaRPr lang="en-US" dirty="0">
              <a:ea typeface="Calibri"/>
              <a:cs typeface="Calibri"/>
            </a:endParaRPr>
          </a:p>
          <a:p>
            <a:r>
              <a:rPr lang="en-US" dirty="0"/>
              <a:t> </a:t>
            </a:r>
            <a:endParaRPr lang="en-US" dirty="0">
              <a:ea typeface="Calibri"/>
              <a:cs typeface="Calibri"/>
            </a:endParaRPr>
          </a:p>
          <a:p>
            <a:r>
              <a:rPr lang="en-US" dirty="0"/>
              <a:t>No blame. Shared ownership. If we want students who can audit AI, we must measure and train that ability honestly.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7CAA4CD-C907-4CDA-8A19-BCE9E0BBA975}" type="slidenum">
              <a:rPr lang="en-US"/>
              <a:t>16</a:t>
            </a:fld>
            <a:endParaRPr lang="en-US"/>
          </a:p>
        </p:txBody>
      </p:sp>
    </p:spTree>
    <p:extLst>
      <p:ext uri="{BB962C8B-B14F-4D97-AF65-F5344CB8AC3E}">
        <p14:creationId xmlns:p14="http://schemas.microsoft.com/office/powerpoint/2010/main" val="66962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future does not need people who can outpace machines. It needs people who can recognize when machines are wrong. If students can calculate, they can question. If they can reason, they can verify. If they can persist, they can stay engaged when the system is confident and incorrect. Education’s role is not to slow technology down, and never has been. It is to ensure humans are strong enough to stand beside AI.</a:t>
            </a:r>
          </a:p>
          <a:p>
            <a:r>
              <a:rPr lang="en-US" dirty="0"/>
              <a:t> </a:t>
            </a:r>
            <a:endParaRPr lang="en-US" dirty="0">
              <a:ea typeface="Calibri"/>
              <a:cs typeface="Calibri"/>
            </a:endParaRPr>
          </a:p>
          <a:p>
            <a:r>
              <a:rPr lang="en-US" dirty="0"/>
              <a:t>Someone must always be thinking in the cockpit.</a:t>
            </a:r>
          </a:p>
        </p:txBody>
      </p:sp>
      <p:sp>
        <p:nvSpPr>
          <p:cNvPr id="4" name="Slide Number Placeholder 3"/>
          <p:cNvSpPr>
            <a:spLocks noGrp="1"/>
          </p:cNvSpPr>
          <p:nvPr>
            <p:ph type="sldNum" sz="quarter" idx="5"/>
          </p:nvPr>
        </p:nvSpPr>
        <p:spPr/>
        <p:txBody>
          <a:bodyPr/>
          <a:lstStyle/>
          <a:p>
            <a:fld id="{97CAA4CD-C907-4CDA-8A19-BCE9E0BBA975}" type="slidenum">
              <a:rPr lang="en-US"/>
              <a:t>17</a:t>
            </a:fld>
            <a:endParaRPr lang="en-US"/>
          </a:p>
        </p:txBody>
      </p:sp>
    </p:spTree>
    <p:extLst>
      <p:ext uri="{BB962C8B-B14F-4D97-AF65-F5344CB8AC3E}">
        <p14:creationId xmlns:p14="http://schemas.microsoft.com/office/powerpoint/2010/main" val="1080251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The neuroscience claims are grounded in peer-reviewed research—specifically, the ACC’s role in error detection (Carter et al., 1998) and the </a:t>
            </a:r>
            <a:r>
              <a:rPr lang="en-US" dirty="0" err="1"/>
              <a:t>aMCC’s</a:t>
            </a:r>
            <a:r>
              <a:rPr lang="en-US" dirty="0"/>
              <a:t> link to "tenacity" and willpower (</a:t>
            </a:r>
            <a:r>
              <a:rPr lang="en-US" dirty="0" err="1"/>
              <a:t>Touroutoglou</a:t>
            </a:r>
            <a:r>
              <a:rPr lang="en-US" dirty="0"/>
              <a:t> et al., 2020). While the "muscle" metaphor for the </a:t>
            </a:r>
            <a:r>
              <a:rPr lang="en-US" dirty="0" err="1"/>
              <a:t>aMCC</a:t>
            </a:r>
            <a:r>
              <a:rPr lang="en-US" dirty="0"/>
              <a:t> aligns with the research on neuroplasticity and effort, it’s important to note the causal link is strongly suggested rather than fully proven. If challenged, frame it as a promising neurobiological model for persistence.</a:t>
            </a:r>
          </a:p>
          <a:p>
            <a:endParaRPr lang="en-US" dirty="0">
              <a:ea typeface="Calibri"/>
              <a:cs typeface="Calibri"/>
            </a:endParaRPr>
          </a:p>
          <a:p>
            <a:r>
              <a:rPr lang="en-US" dirty="0"/>
              <a:t>Speaker Notes "This 2024 review in </a:t>
            </a:r>
            <a:r>
              <a:rPr lang="en-US" dirty="0" err="1"/>
              <a:t>npj</a:t>
            </a:r>
            <a:r>
              <a:rPr lang="en-US" dirty="0"/>
              <a:t> Science of Learning discusses Targeted Memory Reactivation (TMR)—the process of using sensory cues during sleep to strengthen specific memories. It highlights that learning doesn't end when the student stops 'working'; the brain continues to refine and consolidate those foundations during rest. This supports our argument for persistence and deep practice: we aren't just memorizing facts for a test, we are quite literally 'programming' the neural pathways that allow for the long-term intuition needed to audit machine output."</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r>
              <a:rPr lang="en-US"/>
              <a:t>The ACC &amp; </a:t>
            </a:r>
            <a:r>
              <a:rPr lang="en-US" err="1"/>
              <a:t>aMCC</a:t>
            </a:r>
            <a:r>
              <a:rPr lang="en-US"/>
              <a:t> Research (Neuroscience) Citation: Carter, C. S., Braver, T. S., Barch, D. M., </a:t>
            </a:r>
            <a:r>
              <a:rPr lang="en-US" err="1"/>
              <a:t>Botvinick</a:t>
            </a:r>
            <a:r>
              <a:rPr lang="en-US"/>
              <a:t>, M. M., Noll, D., &amp; Cohen, J. D. (1998). Anterior cingulate cortex, error detection, and the online monitoring of performance. Science, 280(5364), 747-749. </a:t>
            </a:r>
            <a:r>
              <a:rPr lang="en-US" dirty="0">
                <a:hlinkClick r:id="rId3"/>
              </a:rPr>
              <a:t>https://doi.org/10.1126/science.280.5364.747</a:t>
            </a:r>
            <a:endParaRPr lang="en-US"/>
          </a:p>
          <a:p>
            <a:r>
              <a:rPr lang="en-US" dirty="0"/>
              <a:t> </a:t>
            </a:r>
            <a:endParaRPr lang="en-US" dirty="0">
              <a:ea typeface="Calibri"/>
              <a:cs typeface="Calibri"/>
            </a:endParaRPr>
          </a:p>
          <a:p>
            <a:r>
              <a:rPr lang="en-US"/>
              <a:t>Citation: </a:t>
            </a:r>
            <a:r>
              <a:rPr lang="en-US" err="1"/>
              <a:t>Touroutoglou</a:t>
            </a:r>
            <a:r>
              <a:rPr lang="en-US"/>
              <a:t>, A., Andreano, J., Dickerson, B. C., &amp; Barrett, L. F. (2020). The tenacious brain: How the anterior midcingulate contributes to metabolic allostasis and protracted </a:t>
            </a:r>
            <a:r>
              <a:rPr lang="en-US" err="1"/>
              <a:t>healthspan</a:t>
            </a:r>
            <a:r>
              <a:rPr lang="en-US"/>
              <a:t>. Cortex, 123, 114-129. </a:t>
            </a:r>
            <a:r>
              <a:rPr lang="en-US" dirty="0">
                <a:hlinkClick r:id="rId4"/>
              </a:rPr>
              <a:t>https://doi.org/10.1016/j.cortex.2019.09.011</a:t>
            </a:r>
            <a:endParaRPr lang="en-US" dirty="0">
              <a:ea typeface="Calibri"/>
              <a:cs typeface="Calibri"/>
              <a:hlinkClick r:id="rId4"/>
            </a:endParaRPr>
          </a:p>
          <a:p>
            <a:endParaRPr lang="en-US" dirty="0">
              <a:ea typeface="Calibri"/>
              <a:cs typeface="Calibri"/>
            </a:endParaRPr>
          </a:p>
          <a:p>
            <a:endParaRPr lang="en-US" dirty="0">
              <a:ea typeface="Calibri"/>
              <a:cs typeface="Calibri"/>
            </a:endParaRPr>
          </a:p>
          <a:p>
            <a:r>
              <a:rPr lang="en-US"/>
              <a:t>The AI Legal Precedent (Ethics/Precision) Citation: Mata v. Avianca, Inc., No. 22-CV-1461 (PKC), 2023 WL 4114965 (S.D.N.Y. June 22, 2023). (Standard legal link: </a:t>
            </a:r>
            <a:r>
              <a:rPr lang="en-US" dirty="0">
                <a:hlinkClick r:id="rId5"/>
              </a:rPr>
              <a:t>https://www.courtlistener.com/docket/63107798/mata-v-avianca-inc/</a:t>
            </a:r>
            <a:r>
              <a:rPr lang="en-US"/>
              <a:t>) Speaker notes: The example of the fabricated legal brief (Mata v. Avianca, 2023) is a documented case of "hallucination" in a professional setting. It serves as a stark reminder that fluency does not equal accuracy; without foundational domain knowledge, the user cannot detect when the machine is confidently incorrect.</a:t>
            </a:r>
          </a:p>
          <a:p>
            <a:r>
              <a:rPr lang="en-US" dirty="0"/>
              <a:t> </a:t>
            </a:r>
            <a:endParaRPr lang="en-US" dirty="0">
              <a:ea typeface="Calibri"/>
              <a:cs typeface="Calibri"/>
            </a:endParaRPr>
          </a:p>
          <a:p>
            <a:r>
              <a:rPr lang="en-US"/>
              <a:t>Citation: Carbone, J., &amp; Diekelmann, S. (2024). An update on recent advances in targeted memory reactivation during sleep. npj Science of Learning, 9, Article 31. https://www.nature.com/articles/s41539-024-00244-8</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CAA4CD-C907-4CDA-8A19-BCE9E0BBA975}" type="slidenum">
              <a:rPr lang="en-US"/>
              <a:t>18</a:t>
            </a:fld>
            <a:endParaRPr lang="en-US"/>
          </a:p>
        </p:txBody>
      </p:sp>
    </p:spTree>
    <p:extLst>
      <p:ext uri="{BB962C8B-B14F-4D97-AF65-F5344CB8AC3E}">
        <p14:creationId xmlns:p14="http://schemas.microsoft.com/office/powerpoint/2010/main" val="219705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me start with a simple question:</a:t>
            </a:r>
          </a:p>
          <a:p>
            <a:r>
              <a:rPr lang="en-US" dirty="0"/>
              <a:t>Would you board a fully automated plane if no one on board knew how to fly? Not as a backup. Not in an emergency. Not even to notice when something feels wrong. That is the moment we are living in with AI.</a:t>
            </a:r>
            <a:endParaRPr lang="en-US" dirty="0">
              <a:ea typeface="Calibri"/>
              <a:cs typeface="Calibri"/>
            </a:endParaRPr>
          </a:p>
          <a:p>
            <a:r>
              <a:rPr lang="en-US" dirty="0"/>
              <a:t> </a:t>
            </a:r>
            <a:endParaRPr lang="en-US" dirty="0">
              <a:ea typeface="Calibri"/>
              <a:cs typeface="Calibri"/>
            </a:endParaRPr>
          </a:p>
          <a:p>
            <a:r>
              <a:rPr lang="en-US" dirty="0"/>
              <a:t>The systems are powerful. The automation is impressive. But safety still depends on whether a human can recognize when the machine is drifting off course. Education is not about resisting technology. It is about ensuring someone is awake in the cockpit.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7CAA4CD-C907-4CDA-8A19-BCE9E0BBA975}" type="slidenum">
              <a:t>3</a:t>
            </a:fld>
            <a:endParaRPr lang="en-US"/>
          </a:p>
        </p:txBody>
      </p:sp>
    </p:spTree>
    <p:extLst>
      <p:ext uri="{BB962C8B-B14F-4D97-AF65-F5344CB8AC3E}">
        <p14:creationId xmlns:p14="http://schemas.microsoft.com/office/powerpoint/2010/main" val="2223465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I’ve been teaching coding for over 30 years. For the first 20 years, learning followed a familiar pattern. Most students struggled at first, then gradually improved. A few were fast, a few were slow, but nearly everyone could eventually use the core ideas. Then something changed.</a:t>
            </a:r>
          </a:p>
          <a:p>
            <a:r>
              <a:rPr lang="en-US" dirty="0"/>
              <a:t> </a:t>
            </a:r>
            <a:endParaRPr lang="en-US" dirty="0">
              <a:ea typeface="Calibri"/>
              <a:cs typeface="Calibri"/>
            </a:endParaRPr>
          </a:p>
          <a:p>
            <a:r>
              <a:rPr lang="en-US" dirty="0"/>
              <a:t>About 10 years ago, I found that the coding concepts "if statements" and "arrays" became unteachable to half the class. Not harder to teach, but polarized. Some students grasped the concepts in minutes and used them creatively. Others could work on examples for weeks and still could not apply them independently. There was no bell curve anymore. Just two groups.</a:t>
            </a:r>
            <a:endParaRPr lang="en-US" dirty="0">
              <a:ea typeface="Calibri"/>
              <a:cs typeface="Calibri"/>
            </a:endParaRPr>
          </a:p>
          <a:p>
            <a:r>
              <a:rPr lang="en-US" dirty="0"/>
              <a:t> </a:t>
            </a:r>
            <a:endParaRPr lang="en-US" dirty="0">
              <a:ea typeface="Calibri"/>
              <a:cs typeface="Calibri"/>
            </a:endParaRPr>
          </a:p>
          <a:p>
            <a:r>
              <a:rPr lang="en-US" dirty="0"/>
              <a:t>I blamed screen time. I was wrong!</a:t>
            </a:r>
            <a:endParaRPr lang="en-US" dirty="0">
              <a:ea typeface="Calibri"/>
              <a:cs typeface="Calibri"/>
            </a:endParaRPr>
          </a:p>
          <a:p>
            <a:r>
              <a:rPr lang="en-US" dirty="0"/>
              <a:t> </a:t>
            </a:r>
            <a:endParaRPr lang="en-US" dirty="0">
              <a:ea typeface="Calibri"/>
              <a:cs typeface="Calibri"/>
            </a:endParaRPr>
          </a:p>
          <a:p>
            <a:r>
              <a:rPr lang="en-US" dirty="0"/>
              <a:t>It is more complex than just screen time. Students with strong foundational skills learned quickly regardless of screen time. Students without those foundations, stalled, no matter how much instruction they received. What I was seeing was not just distraction. It was missing cognitive scaffolding.</a:t>
            </a:r>
            <a:endParaRPr lang="en-US" dirty="0">
              <a:ea typeface="Calibri"/>
              <a:cs typeface="Calibri"/>
            </a:endParaRPr>
          </a:p>
          <a:p>
            <a:r>
              <a:rPr lang="en-US" dirty="0"/>
              <a:t> </a:t>
            </a:r>
            <a:endParaRPr lang="en-US" dirty="0">
              <a:ea typeface="Calibri"/>
              <a:cs typeface="Calibri"/>
            </a:endParaRPr>
          </a:p>
          <a:p>
            <a:r>
              <a:rPr lang="en-US" dirty="0"/>
              <a:t>Now with large language models, this split is widening. Students with foundations can use AI to think faster and deeper. Students without foundational skills use AI to complete assignments without any understanding. The gap is no longer between fast and slow learners. It is between "learners" and "assignment finishers". And that gap is growing.</a:t>
            </a:r>
            <a:endParaRPr lang="en-US" dirty="0">
              <a:ea typeface="Calibri"/>
              <a:cs typeface="Calibri"/>
            </a:endParaRPr>
          </a:p>
          <a:p>
            <a:r>
              <a:rPr lang="en-US" dirty="0"/>
              <a:t>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7CAA4CD-C907-4CDA-8A19-BCE9E0BBA975}" type="slidenum">
              <a:t>4</a:t>
            </a:fld>
            <a:endParaRPr lang="en-US"/>
          </a:p>
        </p:txBody>
      </p:sp>
    </p:spTree>
    <p:extLst>
      <p:ext uri="{BB962C8B-B14F-4D97-AF65-F5344CB8AC3E}">
        <p14:creationId xmlns:p14="http://schemas.microsoft.com/office/powerpoint/2010/main" val="113405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stop practicing basic operations, such as: calculation, estimation, logic, persistence, we don’t just forget techniques. We lose internal reference points. Those reference points are what tell us, "Something is wrong here." Convenience feels like progress, but it has a cost. This is not about working harder for its own sake. It is about staying in control when the machine is confident and wrong.</a:t>
            </a:r>
          </a:p>
        </p:txBody>
      </p:sp>
      <p:sp>
        <p:nvSpPr>
          <p:cNvPr id="4" name="Slide Number Placeholder 3"/>
          <p:cNvSpPr>
            <a:spLocks noGrp="1"/>
          </p:cNvSpPr>
          <p:nvPr>
            <p:ph type="sldNum" sz="quarter" idx="5"/>
          </p:nvPr>
        </p:nvSpPr>
        <p:spPr/>
        <p:txBody>
          <a:bodyPr/>
          <a:lstStyle/>
          <a:p>
            <a:fld id="{97CAA4CD-C907-4CDA-8A19-BCE9E0BBA975}" type="slidenum">
              <a:t>5</a:t>
            </a:fld>
            <a:endParaRPr lang="en-US"/>
          </a:p>
        </p:txBody>
      </p:sp>
    </p:spTree>
    <p:extLst>
      <p:ext uri="{BB962C8B-B14F-4D97-AF65-F5344CB8AC3E}">
        <p14:creationId xmlns:p14="http://schemas.microsoft.com/office/powerpoint/2010/main" val="81826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not a metaphor. It is neuroscience. The Added Problem:</a:t>
            </a:r>
          </a:p>
          <a:p>
            <a:r>
              <a:rPr lang="en-US" dirty="0"/>
              <a:t> </a:t>
            </a:r>
            <a:endParaRPr lang="en-US" dirty="0">
              <a:ea typeface="Calibri"/>
              <a:cs typeface="Calibri"/>
            </a:endParaRPr>
          </a:p>
          <a:p>
            <a:r>
              <a:rPr lang="en-US" dirty="0"/>
              <a:t>Banning phones can help students focus, but it doesn’t teach them how to manage distraction. Students need internal motivation and self-control whether a phone is present or not. The real task is helping them use phones to support learning, rather than letting phones shape how they think.</a:t>
            </a:r>
          </a:p>
        </p:txBody>
      </p:sp>
      <p:sp>
        <p:nvSpPr>
          <p:cNvPr id="4" name="Slide Number Placeholder 3"/>
          <p:cNvSpPr>
            <a:spLocks noGrp="1"/>
          </p:cNvSpPr>
          <p:nvPr>
            <p:ph type="sldNum" sz="quarter" idx="5"/>
          </p:nvPr>
        </p:nvSpPr>
        <p:spPr/>
        <p:txBody>
          <a:bodyPr/>
          <a:lstStyle/>
          <a:p>
            <a:fld id="{97CAA4CD-C907-4CDA-8A19-BCE9E0BBA975}" type="slidenum">
              <a:t>6</a:t>
            </a:fld>
            <a:endParaRPr lang="en-US"/>
          </a:p>
        </p:txBody>
      </p:sp>
    </p:spTree>
    <p:extLst>
      <p:ext uri="{BB962C8B-B14F-4D97-AF65-F5344CB8AC3E}">
        <p14:creationId xmlns:p14="http://schemas.microsoft.com/office/powerpoint/2010/main" val="362851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anterior cingulate cortex (ACC) activates when an answer conflicts with expectations. It does not shout. It whispers. It produces doubt, the feeling that something doesn’t quite fit. That signal only develops if we regularly do the work ourselves. No effort, no alarm. Carter et al., 1998</a:t>
            </a:r>
          </a:p>
        </p:txBody>
      </p:sp>
      <p:sp>
        <p:nvSpPr>
          <p:cNvPr id="4" name="Slide Number Placeholder 3"/>
          <p:cNvSpPr>
            <a:spLocks noGrp="1"/>
          </p:cNvSpPr>
          <p:nvPr>
            <p:ph type="sldNum" sz="quarter" idx="5"/>
          </p:nvPr>
        </p:nvSpPr>
        <p:spPr/>
        <p:txBody>
          <a:bodyPr/>
          <a:lstStyle/>
          <a:p>
            <a:fld id="{97CAA4CD-C907-4CDA-8A19-BCE9E0BBA975}" type="slidenum">
              <a:t>7</a:t>
            </a:fld>
            <a:endParaRPr lang="en-US"/>
          </a:p>
        </p:txBody>
      </p:sp>
    </p:spTree>
    <p:extLst>
      <p:ext uri="{BB962C8B-B14F-4D97-AF65-F5344CB8AC3E}">
        <p14:creationId xmlns:p14="http://schemas.microsoft.com/office/powerpoint/2010/main" val="69110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anterior mid-cingulate cortex (aMCC) is associated with sustained effort, will power and persistence. It strengthens when we do difficult things we would rather avoid. It weakens when we consistently choose the easiest path. When students rely on frictionless answers instead of effortful thinking, these systems are not engaged. Convenience doesn’t just change behavior. It changes the brain.</a:t>
            </a:r>
          </a:p>
          <a:p>
            <a:r>
              <a:rPr lang="en-US" dirty="0"/>
              <a:t> </a:t>
            </a:r>
            <a:endParaRPr lang="en-US" dirty="0">
              <a:ea typeface="Calibri"/>
              <a:cs typeface="Calibri"/>
            </a:endParaRPr>
          </a:p>
          <a:p>
            <a:r>
              <a:rPr lang="en-US" dirty="0" err="1"/>
              <a:t>Touroutoglou</a:t>
            </a:r>
            <a:r>
              <a:rPr lang="en-US" dirty="0"/>
              <a:t> et al., 2020</a:t>
            </a:r>
          </a:p>
        </p:txBody>
      </p:sp>
      <p:sp>
        <p:nvSpPr>
          <p:cNvPr id="4" name="Slide Number Placeholder 3"/>
          <p:cNvSpPr>
            <a:spLocks noGrp="1"/>
          </p:cNvSpPr>
          <p:nvPr>
            <p:ph type="sldNum" sz="quarter" idx="5"/>
          </p:nvPr>
        </p:nvSpPr>
        <p:spPr/>
        <p:txBody>
          <a:bodyPr/>
          <a:lstStyle/>
          <a:p>
            <a:fld id="{97CAA4CD-C907-4CDA-8A19-BCE9E0BBA975}" type="slidenum">
              <a:t>8</a:t>
            </a:fld>
            <a:endParaRPr lang="en-US"/>
          </a:p>
        </p:txBody>
      </p:sp>
    </p:spTree>
    <p:extLst>
      <p:ext uri="{BB962C8B-B14F-4D97-AF65-F5344CB8AC3E}">
        <p14:creationId xmlns:p14="http://schemas.microsoft.com/office/powerpoint/2010/main" val="202110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 systems do not check truth. They generate likely sequences of words.</a:t>
            </a:r>
          </a:p>
          <a:p>
            <a:r>
              <a:rPr lang="en-US" dirty="0"/>
              <a:t> </a:t>
            </a:r>
            <a:endParaRPr lang="en-US" dirty="0">
              <a:ea typeface="Calibri"/>
              <a:cs typeface="Calibri"/>
            </a:endParaRPr>
          </a:p>
          <a:p>
            <a:r>
              <a:rPr lang="en-US" dirty="0"/>
              <a:t>In 2023, a lawyer submitted a legal brief generated by AI. It cited six court cases. Every one of them was fabricated. Convincing. Detailed. Entirely fictional. A first-year law student would have caught it. The lawyer did not. Why? No baseline. No internal alarm. No correction. Mata v. Avianca, Inc., 2023</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7CAA4CD-C907-4CDA-8A19-BCE9E0BBA975}" type="slidenum">
              <a:t>9</a:t>
            </a:fld>
            <a:endParaRPr lang="en-US"/>
          </a:p>
        </p:txBody>
      </p:sp>
    </p:spTree>
    <p:extLst>
      <p:ext uri="{BB962C8B-B14F-4D97-AF65-F5344CB8AC3E}">
        <p14:creationId xmlns:p14="http://schemas.microsoft.com/office/powerpoint/2010/main" val="62637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1980s, calculators freed us for high-level math. That part worked, but we paid a price: we lost the "gut feeling" for estimation and magnitude, the internal alarm that says, “That answer can’t be right.” The Flynn Effect shows this same divergence at scale. While teenagers gained "game-like" visual problem-solving, our foundational reasoning skills have stalled or reversed. We are trading deep cognitive intuition for surface-level speed. AI is accelerating this trade-off. It doesn't just affect math; it targets language, logic, and judgment, the very systems our internal "pilot" needs to stay alert. Flynn Effect Bratsberg &amp; </a:t>
            </a:r>
            <a:r>
              <a:rPr lang="en-US" dirty="0" err="1"/>
              <a:t>Rogeberg</a:t>
            </a:r>
            <a:r>
              <a:rPr lang="en-US" dirty="0"/>
              <a:t>, 2018</a:t>
            </a:r>
          </a:p>
        </p:txBody>
      </p:sp>
      <p:sp>
        <p:nvSpPr>
          <p:cNvPr id="4" name="Slide Number Placeholder 3"/>
          <p:cNvSpPr>
            <a:spLocks noGrp="1"/>
          </p:cNvSpPr>
          <p:nvPr>
            <p:ph type="sldNum" sz="quarter" idx="5"/>
          </p:nvPr>
        </p:nvSpPr>
        <p:spPr/>
        <p:txBody>
          <a:bodyPr/>
          <a:lstStyle/>
          <a:p>
            <a:fld id="{97CAA4CD-C907-4CDA-8A19-BCE9E0BBA975}" type="slidenum">
              <a:rPr lang="en-US"/>
              <a:t>10</a:t>
            </a:fld>
            <a:endParaRPr lang="en-US"/>
          </a:p>
        </p:txBody>
      </p:sp>
    </p:spTree>
    <p:extLst>
      <p:ext uri="{BB962C8B-B14F-4D97-AF65-F5344CB8AC3E}">
        <p14:creationId xmlns:p14="http://schemas.microsoft.com/office/powerpoint/2010/main" val="75627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731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2/11/2026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8788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2/11/2026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7338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2379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2/11/2026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0523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9796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2/11/2026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3719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2/11/2026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8931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2/11/2026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1374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2/11/2026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7980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2/11/2026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7728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2/11/2026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09391189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14" r:id="rId6"/>
    <p:sldLayoutId id="2147483710" r:id="rId7"/>
    <p:sldLayoutId id="2147483711" r:id="rId8"/>
    <p:sldLayoutId id="2147483712" r:id="rId9"/>
    <p:sldLayoutId id="2147483713" r:id="rId10"/>
    <p:sldLayoutId id="2147483715"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26/science.280.5364.747"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nature.com/articles/s41539-024-00244-8" TargetMode="External"/><Relationship Id="rId5" Type="http://schemas.openxmlformats.org/officeDocument/2006/relationships/hyperlink" Target="https://www.courtlistener.com/docket/63107798/mata-v-avianca-inc/" TargetMode="External"/><Relationship Id="rId4" Type="http://schemas.openxmlformats.org/officeDocument/2006/relationships/hyperlink" Target="https://doi.org/10.1016/j.cortex.2019.09.0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C841-583D-CF23-5A8B-6FF31636A8C7}"/>
              </a:ext>
            </a:extLst>
          </p:cNvPr>
          <p:cNvSpPr>
            <a:spLocks noGrp="1"/>
          </p:cNvSpPr>
          <p:nvPr>
            <p:ph type="title"/>
          </p:nvPr>
        </p:nvSpPr>
        <p:spPr>
          <a:xfrm>
            <a:off x="770303" y="-3153"/>
            <a:ext cx="10653578" cy="1132258"/>
          </a:xfrm>
        </p:spPr>
        <p:txBody>
          <a:bodyPr>
            <a:normAutofit fontScale="90000"/>
          </a:bodyPr>
          <a:lstStyle/>
          <a:p>
            <a:r>
              <a:rPr lang="en-US" dirty="0"/>
              <a:t>    </a:t>
            </a:r>
            <a:r>
              <a:rPr lang="en-US" dirty="0">
                <a:solidFill>
                  <a:schemeClr val="bg1"/>
                </a:solidFill>
              </a:rPr>
              <a:t>            Slide 0:  Online Version of the J. Ellis </a:t>
            </a:r>
            <a:r>
              <a:rPr lang="en-US" dirty="0" err="1">
                <a:solidFill>
                  <a:schemeClr val="bg1"/>
                </a:solidFill>
              </a:rPr>
              <a:t>TedX</a:t>
            </a:r>
            <a:br>
              <a:rPr lang="en-US" dirty="0">
                <a:solidFill>
                  <a:schemeClr val="bg1"/>
                </a:solidFill>
              </a:rPr>
            </a:br>
            <a:r>
              <a:rPr lang="en-US" b="0" dirty="0">
                <a:solidFill>
                  <a:schemeClr val="bg1"/>
                </a:solidFill>
                <a:ea typeface="+mj-lt"/>
                <a:cs typeface="+mj-lt"/>
              </a:rPr>
              <a:t>Why it's important to still do what the machine can do.</a:t>
            </a:r>
            <a:br>
              <a:rPr lang="en-US" dirty="0"/>
            </a:br>
            <a:endParaRPr lang="en-US" dirty="0"/>
          </a:p>
        </p:txBody>
      </p:sp>
      <p:pic>
        <p:nvPicPr>
          <p:cNvPr id="4" name="Content Placeholder 3" descr="image">
            <a:extLst>
              <a:ext uri="{FF2B5EF4-FFF2-40B4-BE49-F238E27FC236}">
                <a16:creationId xmlns:a16="http://schemas.microsoft.com/office/drawing/2014/main" id="{42B543A0-1339-33FA-51AF-44DCFA3D13AA}"/>
              </a:ext>
            </a:extLst>
          </p:cNvPr>
          <p:cNvPicPr>
            <a:picLocks noGrp="1" noChangeAspect="1"/>
          </p:cNvPicPr>
          <p:nvPr>
            <p:ph idx="1"/>
          </p:nvPr>
        </p:nvPicPr>
        <p:blipFill>
          <a:blip r:embed="rId2"/>
          <a:stretch>
            <a:fillRect/>
          </a:stretch>
        </p:blipFill>
        <p:spPr>
          <a:xfrm>
            <a:off x="3230292" y="1124883"/>
            <a:ext cx="5352988" cy="5630531"/>
          </a:xfrm>
          <a:prstGeom prst="rect">
            <a:avLst/>
          </a:prstGeom>
        </p:spPr>
      </p:pic>
    </p:spTree>
    <p:extLst>
      <p:ext uri="{BB962C8B-B14F-4D97-AF65-F5344CB8AC3E}">
        <p14:creationId xmlns:p14="http://schemas.microsoft.com/office/powerpoint/2010/main" val="272854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409C3D-7A52-1858-3247-FBC5CCED53F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44B9855-4737-2FAA-76A6-1E1B17ABCF23}"/>
              </a:ext>
            </a:extLst>
          </p:cNvPr>
          <p:cNvSpPr>
            <a:spLocks noGrp="1"/>
          </p:cNvSpPr>
          <p:nvPr>
            <p:ph type="subTitle" idx="1"/>
          </p:nvPr>
        </p:nvSpPr>
        <p:spPr>
          <a:xfrm>
            <a:off x="217206" y="1730236"/>
            <a:ext cx="2814874" cy="5123449"/>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We didn’t just lose arithmetic. We lost number sense.</a:t>
            </a:r>
            <a:endParaRPr lang="en-US" dirty="0">
              <a:ea typeface="+mn-lt"/>
              <a:cs typeface="+mn-lt"/>
            </a:endParaRPr>
          </a:p>
        </p:txBody>
      </p:sp>
      <p:sp>
        <p:nvSpPr>
          <p:cNvPr id="2" name="Title 1">
            <a:extLst>
              <a:ext uri="{FF2B5EF4-FFF2-40B4-BE49-F238E27FC236}">
                <a16:creationId xmlns:a16="http://schemas.microsoft.com/office/drawing/2014/main" id="{306AA4EF-9FD0-D739-1FE0-7994B23A75AE}"/>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9. Technology Widens the Gap.</a:t>
            </a:r>
            <a:endParaRPr lang="en-US" dirty="0">
              <a:ea typeface="+mj-lt"/>
              <a:cs typeface="+mj-lt"/>
            </a:endParaRPr>
          </a:p>
        </p:txBody>
      </p:sp>
      <p:pic>
        <p:nvPicPr>
          <p:cNvPr id="4" name="Picture 3" descr="a09-math.png">
            <a:extLst>
              <a:ext uri="{FF2B5EF4-FFF2-40B4-BE49-F238E27FC236}">
                <a16:creationId xmlns:a16="http://schemas.microsoft.com/office/drawing/2014/main" id="{D9B692ED-8667-98DA-C7D0-A02F9A3179DF}"/>
              </a:ext>
            </a:extLst>
          </p:cNvPr>
          <p:cNvPicPr>
            <a:picLocks noChangeAspect="1"/>
          </p:cNvPicPr>
          <p:nvPr/>
        </p:nvPicPr>
        <p:blipFill>
          <a:blip r:embed="rId3"/>
          <a:stretch>
            <a:fillRect/>
          </a:stretch>
        </p:blipFill>
        <p:spPr>
          <a:xfrm>
            <a:off x="3071004" y="2069075"/>
            <a:ext cx="9126745" cy="4459512"/>
          </a:xfrm>
          <a:prstGeom prst="rect">
            <a:avLst/>
          </a:prstGeom>
        </p:spPr>
      </p:pic>
    </p:spTree>
    <p:extLst>
      <p:ext uri="{BB962C8B-B14F-4D97-AF65-F5344CB8AC3E}">
        <p14:creationId xmlns:p14="http://schemas.microsoft.com/office/powerpoint/2010/main" val="253537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B3BF6B4-4716-8F41-DB60-311D397F29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88DE47-B851-08FC-1440-C04B803F4424}"/>
              </a:ext>
            </a:extLst>
          </p:cNvPr>
          <p:cNvSpPr>
            <a:spLocks noGrp="1"/>
          </p:cNvSpPr>
          <p:nvPr>
            <p:ph type="subTitle" idx="1"/>
          </p:nvPr>
        </p:nvSpPr>
        <p:spPr>
          <a:xfrm>
            <a:off x="217206" y="1730236"/>
            <a:ext cx="2814874" cy="5123449"/>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AI amplifies foundations; it does not create them.</a:t>
            </a:r>
            <a:endParaRPr lang="en-US" dirty="0">
              <a:ea typeface="+mn-lt"/>
              <a:cs typeface="+mn-lt"/>
            </a:endParaRPr>
          </a:p>
        </p:txBody>
      </p:sp>
      <p:sp>
        <p:nvSpPr>
          <p:cNvPr id="2" name="Title 1">
            <a:extLst>
              <a:ext uri="{FF2B5EF4-FFF2-40B4-BE49-F238E27FC236}">
                <a16:creationId xmlns:a16="http://schemas.microsoft.com/office/drawing/2014/main" id="{F4BCAF17-038E-44B7-2EFF-C06F53DD952C}"/>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10. Technology Widens the Gap.</a:t>
            </a:r>
            <a:endParaRPr lang="en-US" dirty="0">
              <a:solidFill>
                <a:srgbClr val="000000"/>
              </a:solidFill>
              <a:ea typeface="+mj-lt"/>
              <a:cs typeface="+mj-lt"/>
            </a:endParaRPr>
          </a:p>
        </p:txBody>
      </p:sp>
      <p:pic>
        <p:nvPicPr>
          <p:cNvPr id="5" name="Picture 4" descr="a10-gap.png">
            <a:extLst>
              <a:ext uri="{FF2B5EF4-FFF2-40B4-BE49-F238E27FC236}">
                <a16:creationId xmlns:a16="http://schemas.microsoft.com/office/drawing/2014/main" id="{75D2F5B3-FE3B-6077-6562-6C847EBAC0B6}"/>
              </a:ext>
            </a:extLst>
          </p:cNvPr>
          <p:cNvPicPr>
            <a:picLocks noChangeAspect="1"/>
          </p:cNvPicPr>
          <p:nvPr/>
        </p:nvPicPr>
        <p:blipFill>
          <a:blip r:embed="rId3"/>
          <a:stretch>
            <a:fillRect/>
          </a:stretch>
        </p:blipFill>
        <p:spPr>
          <a:xfrm>
            <a:off x="3245060" y="1717016"/>
            <a:ext cx="8951163" cy="4976722"/>
          </a:xfrm>
          <a:prstGeom prst="rect">
            <a:avLst/>
          </a:prstGeom>
        </p:spPr>
      </p:pic>
    </p:spTree>
    <p:extLst>
      <p:ext uri="{BB962C8B-B14F-4D97-AF65-F5344CB8AC3E}">
        <p14:creationId xmlns:p14="http://schemas.microsoft.com/office/powerpoint/2010/main" val="266952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592A913-2CA1-3863-212E-D5CD90AC73F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369BA39-5DE2-CB48-49EA-553FE42DE472}"/>
              </a:ext>
            </a:extLst>
          </p:cNvPr>
          <p:cNvSpPr>
            <a:spLocks noGrp="1"/>
          </p:cNvSpPr>
          <p:nvPr>
            <p:ph type="subTitle" idx="1"/>
          </p:nvPr>
        </p:nvSpPr>
        <p:spPr>
          <a:xfrm>
            <a:off x="217206" y="1744613"/>
            <a:ext cx="3088043" cy="5109072"/>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We practice what the machine does so we can detect failure.</a:t>
            </a:r>
            <a:endParaRPr lang="en-US" dirty="0">
              <a:ea typeface="+mn-lt"/>
              <a:cs typeface="+mn-lt"/>
            </a:endParaRPr>
          </a:p>
        </p:txBody>
      </p:sp>
      <p:sp>
        <p:nvSpPr>
          <p:cNvPr id="2" name="Title 1">
            <a:extLst>
              <a:ext uri="{FF2B5EF4-FFF2-40B4-BE49-F238E27FC236}">
                <a16:creationId xmlns:a16="http://schemas.microsoft.com/office/drawing/2014/main" id="{97260462-B01F-E75C-6176-47AFA82A2BE2}"/>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11. The New Core Skills.</a:t>
            </a:r>
            <a:endParaRPr lang="en-US" dirty="0">
              <a:ea typeface="+mj-lt"/>
              <a:cs typeface="+mj-lt"/>
            </a:endParaRPr>
          </a:p>
        </p:txBody>
      </p:sp>
      <p:pic>
        <p:nvPicPr>
          <p:cNvPr id="4" name="Picture 3">
            <a:extLst>
              <a:ext uri="{FF2B5EF4-FFF2-40B4-BE49-F238E27FC236}">
                <a16:creationId xmlns:a16="http://schemas.microsoft.com/office/drawing/2014/main" id="{2619F4E5-866E-7269-3761-137AC2CCA1D8}"/>
              </a:ext>
            </a:extLst>
          </p:cNvPr>
          <p:cNvPicPr>
            <a:picLocks noChangeAspect="1"/>
          </p:cNvPicPr>
          <p:nvPr/>
        </p:nvPicPr>
        <p:blipFill>
          <a:blip r:embed="rId3"/>
          <a:stretch>
            <a:fillRect/>
          </a:stretch>
        </p:blipFill>
        <p:spPr>
          <a:xfrm>
            <a:off x="3048000" y="1402556"/>
            <a:ext cx="9001125" cy="5457825"/>
          </a:xfrm>
          <a:prstGeom prst="rect">
            <a:avLst/>
          </a:prstGeom>
        </p:spPr>
      </p:pic>
    </p:spTree>
    <p:extLst>
      <p:ext uri="{BB962C8B-B14F-4D97-AF65-F5344CB8AC3E}">
        <p14:creationId xmlns:p14="http://schemas.microsoft.com/office/powerpoint/2010/main" val="186667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E446D8-4738-D1C2-A546-3F36315986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7ABE0B-0845-2C3B-44B7-B289CF1BAAA9}"/>
              </a:ext>
            </a:extLst>
          </p:cNvPr>
          <p:cNvSpPr>
            <a:spLocks noGrp="1"/>
          </p:cNvSpPr>
          <p:nvPr>
            <p:ph type="subTitle" idx="1"/>
          </p:nvPr>
        </p:nvSpPr>
        <p:spPr>
          <a:xfrm>
            <a:off x="217206" y="1744613"/>
            <a:ext cx="3088043" cy="5109072"/>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From principle to practice.</a:t>
            </a:r>
            <a:endParaRPr lang="en-US" dirty="0">
              <a:ea typeface="+mn-lt"/>
              <a:cs typeface="+mn-lt"/>
            </a:endParaRPr>
          </a:p>
        </p:txBody>
      </p:sp>
      <p:sp>
        <p:nvSpPr>
          <p:cNvPr id="2" name="Title 1">
            <a:extLst>
              <a:ext uri="{FF2B5EF4-FFF2-40B4-BE49-F238E27FC236}">
                <a16:creationId xmlns:a16="http://schemas.microsoft.com/office/drawing/2014/main" id="{76A0E39C-6589-B734-56EA-60F39DF1A153}"/>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12. Three Concrete Interventions.</a:t>
            </a:r>
            <a:endParaRPr lang="en-US" dirty="0">
              <a:ea typeface="+mj-lt"/>
              <a:cs typeface="+mj-lt"/>
            </a:endParaRPr>
          </a:p>
        </p:txBody>
      </p:sp>
      <p:pic>
        <p:nvPicPr>
          <p:cNvPr id="5" name="Picture 4" descr="a12-concrete.png">
            <a:extLst>
              <a:ext uri="{FF2B5EF4-FFF2-40B4-BE49-F238E27FC236}">
                <a16:creationId xmlns:a16="http://schemas.microsoft.com/office/drawing/2014/main" id="{F1F0A45E-6185-AEFD-3F45-1953CF183370}"/>
              </a:ext>
            </a:extLst>
          </p:cNvPr>
          <p:cNvPicPr>
            <a:picLocks noChangeAspect="1"/>
          </p:cNvPicPr>
          <p:nvPr/>
        </p:nvPicPr>
        <p:blipFill>
          <a:blip r:embed="rId3"/>
          <a:stretch>
            <a:fillRect/>
          </a:stretch>
        </p:blipFill>
        <p:spPr>
          <a:xfrm>
            <a:off x="3301041" y="1929837"/>
            <a:ext cx="8681048" cy="4666099"/>
          </a:xfrm>
          <a:prstGeom prst="rect">
            <a:avLst/>
          </a:prstGeom>
        </p:spPr>
      </p:pic>
    </p:spTree>
    <p:extLst>
      <p:ext uri="{BB962C8B-B14F-4D97-AF65-F5344CB8AC3E}">
        <p14:creationId xmlns:p14="http://schemas.microsoft.com/office/powerpoint/2010/main" val="135384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BE18EE-B0A2-0D94-6BC9-63AEC49B5C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38FD15-572D-8227-A3B2-A5996FA6DE36}"/>
              </a:ext>
            </a:extLst>
          </p:cNvPr>
          <p:cNvSpPr>
            <a:spLocks noGrp="1"/>
          </p:cNvSpPr>
          <p:nvPr>
            <p:ph type="subTitle" idx="1"/>
          </p:nvPr>
        </p:nvSpPr>
        <p:spPr>
          <a:xfrm>
            <a:off x="217206" y="1716868"/>
            <a:ext cx="2559360" cy="5136817"/>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The </a:t>
            </a:r>
            <a:endParaRPr lang="en-US" dirty="0">
              <a:solidFill>
                <a:srgbClr val="000000"/>
              </a:solidFill>
              <a:ea typeface="+mn-lt"/>
              <a:cs typeface="+mn-lt"/>
            </a:endParaRPr>
          </a:p>
          <a:p>
            <a:r>
              <a:rPr lang="en-US" sz="3200" dirty="0">
                <a:solidFill>
                  <a:srgbClr val="F0F6FC"/>
                </a:solidFill>
                <a:highlight>
                  <a:srgbClr val="0D1117"/>
                </a:highlight>
                <a:ea typeface="+mn-lt"/>
                <a:cs typeface="+mn-lt"/>
              </a:rPr>
              <a:t>LED / LEAD model.</a:t>
            </a:r>
            <a:endParaRPr lang="en-US">
              <a:ea typeface="+mn-lt"/>
              <a:cs typeface="+mn-lt"/>
            </a:endParaRPr>
          </a:p>
        </p:txBody>
      </p:sp>
      <p:sp>
        <p:nvSpPr>
          <p:cNvPr id="2" name="Title 1">
            <a:extLst>
              <a:ext uri="{FF2B5EF4-FFF2-40B4-BE49-F238E27FC236}">
                <a16:creationId xmlns:a16="http://schemas.microsoft.com/office/drawing/2014/main" id="{B8162454-AE2C-3BC2-D5E6-AF5426716A1F}"/>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13. For Teachers: Friction Before Freedom. </a:t>
            </a:r>
            <a:endParaRPr lang="en-US" dirty="0">
              <a:ea typeface="+mj-lt"/>
              <a:cs typeface="+mj-lt"/>
            </a:endParaRPr>
          </a:p>
        </p:txBody>
      </p:sp>
      <p:pic>
        <p:nvPicPr>
          <p:cNvPr id="5" name="Picture 4" descr="A diagram of a diagram of a brain and a lightning bolt&#10;&#10;AI-generated content may be incorrect.">
            <a:extLst>
              <a:ext uri="{FF2B5EF4-FFF2-40B4-BE49-F238E27FC236}">
                <a16:creationId xmlns:a16="http://schemas.microsoft.com/office/drawing/2014/main" id="{3655B45D-D5FA-8552-8A9D-7DC80B40B50F}"/>
              </a:ext>
            </a:extLst>
          </p:cNvPr>
          <p:cNvPicPr>
            <a:picLocks noChangeAspect="1"/>
          </p:cNvPicPr>
          <p:nvPr/>
        </p:nvPicPr>
        <p:blipFill>
          <a:blip r:embed="rId3"/>
          <a:stretch>
            <a:fillRect/>
          </a:stretch>
        </p:blipFill>
        <p:spPr>
          <a:xfrm>
            <a:off x="2802773" y="1233572"/>
            <a:ext cx="9393823" cy="5620752"/>
          </a:xfrm>
          <a:prstGeom prst="rect">
            <a:avLst/>
          </a:prstGeom>
        </p:spPr>
      </p:pic>
    </p:spTree>
    <p:extLst>
      <p:ext uri="{BB962C8B-B14F-4D97-AF65-F5344CB8AC3E}">
        <p14:creationId xmlns:p14="http://schemas.microsoft.com/office/powerpoint/2010/main" val="5792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393266-F4CB-659F-9665-CB44603C0E3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4FCFE1-EF08-04AD-0431-1820E6C3345C}"/>
              </a:ext>
            </a:extLst>
          </p:cNvPr>
          <p:cNvSpPr>
            <a:spLocks noGrp="1"/>
          </p:cNvSpPr>
          <p:nvPr>
            <p:ph type="subTitle" idx="1"/>
          </p:nvPr>
        </p:nvSpPr>
        <p:spPr>
          <a:xfrm>
            <a:off x="217206" y="1744613"/>
            <a:ext cx="3088043" cy="5109072"/>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What happens before sleep determines what sticks.</a:t>
            </a:r>
            <a:endParaRPr lang="en-US" dirty="0">
              <a:ea typeface="+mn-lt"/>
              <a:cs typeface="+mn-lt"/>
            </a:endParaRPr>
          </a:p>
        </p:txBody>
      </p:sp>
      <p:sp>
        <p:nvSpPr>
          <p:cNvPr id="2" name="Title 1">
            <a:extLst>
              <a:ext uri="{FF2B5EF4-FFF2-40B4-BE49-F238E27FC236}">
                <a16:creationId xmlns:a16="http://schemas.microsoft.com/office/drawing/2014/main" id="{2C862815-A607-F5B5-7186-AA42EDF75214}"/>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14. For Parents: Protect the Pre-Sleep Brain. </a:t>
            </a:r>
            <a:endParaRPr lang="en-US" dirty="0">
              <a:ea typeface="+mj-lt"/>
              <a:cs typeface="+mj-lt"/>
            </a:endParaRPr>
          </a:p>
        </p:txBody>
      </p:sp>
      <p:pic>
        <p:nvPicPr>
          <p:cNvPr id="5" name="Picture 4" descr="a14-parents.png">
            <a:extLst>
              <a:ext uri="{FF2B5EF4-FFF2-40B4-BE49-F238E27FC236}">
                <a16:creationId xmlns:a16="http://schemas.microsoft.com/office/drawing/2014/main" id="{29F242B7-7025-E6FD-194E-DD0016436E3E}"/>
              </a:ext>
            </a:extLst>
          </p:cNvPr>
          <p:cNvPicPr>
            <a:picLocks noChangeAspect="1"/>
          </p:cNvPicPr>
          <p:nvPr/>
        </p:nvPicPr>
        <p:blipFill>
          <a:blip r:embed="rId3"/>
          <a:stretch>
            <a:fillRect/>
          </a:stretch>
        </p:blipFill>
        <p:spPr>
          <a:xfrm>
            <a:off x="3315421" y="1992655"/>
            <a:ext cx="8666668" cy="4612349"/>
          </a:xfrm>
          <a:prstGeom prst="rect">
            <a:avLst/>
          </a:prstGeom>
        </p:spPr>
      </p:pic>
    </p:spTree>
    <p:extLst>
      <p:ext uri="{BB962C8B-B14F-4D97-AF65-F5344CB8AC3E}">
        <p14:creationId xmlns:p14="http://schemas.microsoft.com/office/powerpoint/2010/main" val="422603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FFF2B4-45A6-5996-D250-AC58140981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6AF28F1-7DEF-770F-DAB0-480F41542AD1}"/>
              </a:ext>
            </a:extLst>
          </p:cNvPr>
          <p:cNvSpPr>
            <a:spLocks noGrp="1"/>
          </p:cNvSpPr>
          <p:nvPr>
            <p:ph type="subTitle" idx="1"/>
          </p:nvPr>
        </p:nvSpPr>
        <p:spPr>
          <a:xfrm>
            <a:off x="217206" y="1744613"/>
            <a:ext cx="3088043" cy="5109072"/>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Auditing AI is a system-wide responsibility.</a:t>
            </a:r>
            <a:endParaRPr lang="en-US" dirty="0">
              <a:ea typeface="+mn-lt"/>
              <a:cs typeface="+mn-lt"/>
            </a:endParaRPr>
          </a:p>
        </p:txBody>
      </p:sp>
      <p:sp>
        <p:nvSpPr>
          <p:cNvPr id="2" name="Title 1">
            <a:extLst>
              <a:ext uri="{FF2B5EF4-FFF2-40B4-BE49-F238E27FC236}">
                <a16:creationId xmlns:a16="http://schemas.microsoft.com/office/drawing/2014/main" id="{04083351-F3A3-AF73-F6FA-DF1F30252874}"/>
              </a:ext>
            </a:extLst>
          </p:cNvPr>
          <p:cNvSpPr>
            <a:spLocks noGrp="1"/>
          </p:cNvSpPr>
          <p:nvPr>
            <p:ph type="ctrTitle"/>
          </p:nvPr>
        </p:nvSpPr>
        <p:spPr>
          <a:xfrm>
            <a:off x="1545" y="604777"/>
            <a:ext cx="11901362" cy="809607"/>
          </a:xfrm>
        </p:spPr>
        <p:txBody>
          <a:bodyPr>
            <a:noAutofit/>
          </a:bodyPr>
          <a:lstStyle/>
          <a:p>
            <a:r>
              <a:rPr lang="en-US" b="0" dirty="0">
                <a:solidFill>
                  <a:srgbClr val="F0F6FC"/>
                </a:solidFill>
                <a:highlight>
                  <a:srgbClr val="0D1117"/>
                </a:highlight>
                <a:ea typeface="+mj-lt"/>
                <a:cs typeface="+mj-lt"/>
              </a:rPr>
              <a:t>15. For Administrators: Make Skills a Shared Outcome.</a:t>
            </a:r>
            <a:endParaRPr lang="en-US" dirty="0">
              <a:ea typeface="+mj-lt"/>
              <a:cs typeface="+mj-lt"/>
            </a:endParaRPr>
          </a:p>
        </p:txBody>
      </p:sp>
      <p:pic>
        <p:nvPicPr>
          <p:cNvPr id="4" name="Picture 3" descr="A diagram of a company&#10;&#10;AI-generated content may be incorrect.">
            <a:extLst>
              <a:ext uri="{FF2B5EF4-FFF2-40B4-BE49-F238E27FC236}">
                <a16:creationId xmlns:a16="http://schemas.microsoft.com/office/drawing/2014/main" id="{657E9674-5445-F849-E470-A8F465031D1B}"/>
              </a:ext>
            </a:extLst>
          </p:cNvPr>
          <p:cNvPicPr>
            <a:picLocks noChangeAspect="1"/>
          </p:cNvPicPr>
          <p:nvPr/>
        </p:nvPicPr>
        <p:blipFill>
          <a:blip r:embed="rId3"/>
          <a:stretch>
            <a:fillRect/>
          </a:stretch>
        </p:blipFill>
        <p:spPr>
          <a:xfrm>
            <a:off x="3852862" y="2164556"/>
            <a:ext cx="9629775" cy="4695825"/>
          </a:xfrm>
          <a:prstGeom prst="rect">
            <a:avLst/>
          </a:prstGeom>
        </p:spPr>
      </p:pic>
    </p:spTree>
    <p:extLst>
      <p:ext uri="{BB962C8B-B14F-4D97-AF65-F5344CB8AC3E}">
        <p14:creationId xmlns:p14="http://schemas.microsoft.com/office/powerpoint/2010/main" val="363148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86AF63E-C3C2-70EC-326F-2D5B6CFCB18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C5406BF-7D2B-8A0D-BBB0-A6283CC711E0}"/>
              </a:ext>
            </a:extLst>
          </p:cNvPr>
          <p:cNvSpPr>
            <a:spLocks noGrp="1"/>
          </p:cNvSpPr>
          <p:nvPr>
            <p:ph type="subTitle" idx="1"/>
          </p:nvPr>
        </p:nvSpPr>
        <p:spPr>
          <a:xfrm>
            <a:off x="217206" y="1744613"/>
            <a:ext cx="3088043" cy="5109072"/>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Not faster answers—better judgment.</a:t>
            </a:r>
            <a:endParaRPr lang="en-US" dirty="0">
              <a:ea typeface="+mn-lt"/>
              <a:cs typeface="+mn-lt"/>
            </a:endParaRPr>
          </a:p>
        </p:txBody>
      </p:sp>
      <p:sp>
        <p:nvSpPr>
          <p:cNvPr id="2" name="Title 1">
            <a:extLst>
              <a:ext uri="{FF2B5EF4-FFF2-40B4-BE49-F238E27FC236}">
                <a16:creationId xmlns:a16="http://schemas.microsoft.com/office/drawing/2014/main" id="{4B50DB5A-0842-2E99-42D4-CBB2FA5D6831}"/>
              </a:ext>
            </a:extLst>
          </p:cNvPr>
          <p:cNvSpPr>
            <a:spLocks noGrp="1"/>
          </p:cNvSpPr>
          <p:nvPr>
            <p:ph type="ctrTitle"/>
          </p:nvPr>
        </p:nvSpPr>
        <p:spPr>
          <a:xfrm>
            <a:off x="144420" y="600060"/>
            <a:ext cx="11901362" cy="809607"/>
          </a:xfrm>
        </p:spPr>
        <p:txBody>
          <a:bodyPr>
            <a:noAutofit/>
          </a:bodyPr>
          <a:lstStyle/>
          <a:p>
            <a:r>
              <a:rPr lang="en-US" b="0" dirty="0">
                <a:solidFill>
                  <a:srgbClr val="F0F6FC"/>
                </a:solidFill>
                <a:highlight>
                  <a:srgbClr val="0D1117"/>
                </a:highlight>
                <a:ea typeface="+mj-lt"/>
                <a:cs typeface="+mj-lt"/>
              </a:rPr>
              <a:t>16. Conclusion: What the Future Requires.</a:t>
            </a:r>
            <a:endParaRPr lang="en-US" dirty="0">
              <a:ea typeface="+mj-lt"/>
              <a:cs typeface="+mj-lt"/>
            </a:endParaRPr>
          </a:p>
        </p:txBody>
      </p:sp>
      <p:pic>
        <p:nvPicPr>
          <p:cNvPr id="4" name="Picture 3" descr="A person sitting in a control room&#10;&#10;AI-generated content may be incorrect.">
            <a:extLst>
              <a:ext uri="{FF2B5EF4-FFF2-40B4-BE49-F238E27FC236}">
                <a16:creationId xmlns:a16="http://schemas.microsoft.com/office/drawing/2014/main" id="{7A44982E-C9FB-35B8-3DD8-E2274A0A34A6}"/>
              </a:ext>
            </a:extLst>
          </p:cNvPr>
          <p:cNvPicPr>
            <a:picLocks noChangeAspect="1"/>
          </p:cNvPicPr>
          <p:nvPr/>
        </p:nvPicPr>
        <p:blipFill>
          <a:blip r:embed="rId3"/>
          <a:stretch>
            <a:fillRect/>
          </a:stretch>
        </p:blipFill>
        <p:spPr>
          <a:xfrm>
            <a:off x="3814762" y="2005012"/>
            <a:ext cx="7800975" cy="4610100"/>
          </a:xfrm>
          <a:prstGeom prst="rect">
            <a:avLst/>
          </a:prstGeom>
        </p:spPr>
      </p:pic>
    </p:spTree>
    <p:extLst>
      <p:ext uri="{BB962C8B-B14F-4D97-AF65-F5344CB8AC3E}">
        <p14:creationId xmlns:p14="http://schemas.microsoft.com/office/powerpoint/2010/main" val="380373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4AE86E-C0DE-27EE-C961-8350D0C42E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191ED5-E5F9-0C5A-CC85-1F444E8721CA}"/>
              </a:ext>
            </a:extLst>
          </p:cNvPr>
          <p:cNvSpPr>
            <a:spLocks noGrp="1"/>
          </p:cNvSpPr>
          <p:nvPr>
            <p:ph type="subTitle" idx="1"/>
          </p:nvPr>
        </p:nvSpPr>
        <p:spPr>
          <a:xfrm>
            <a:off x="326063" y="1268363"/>
            <a:ext cx="3088043" cy="5109072"/>
          </a:xfrm>
        </p:spPr>
        <p:txBody>
          <a:bodyPr vert="horz" lIns="91440" tIns="45720" rIns="91440" bIns="45720" rtlCol="0" anchor="t">
            <a:normAutofit lnSpcReduction="10000"/>
          </a:bodyPr>
          <a:lstStyle/>
          <a:p>
            <a:r>
              <a:rPr lang="en-US" sz="3200">
                <a:solidFill>
                  <a:srgbClr val="F0F6FC"/>
                </a:solidFill>
                <a:highlight>
                  <a:srgbClr val="0D1117"/>
                </a:highlight>
                <a:ea typeface="+mn-lt"/>
                <a:cs typeface="+mn-lt"/>
              </a:rPr>
              <a:t>By Jeremy Ellis</a:t>
            </a:r>
          </a:p>
          <a:p>
            <a:r>
              <a:rPr lang="en-US" sz="3200">
                <a:solidFill>
                  <a:srgbClr val="F0F6FC"/>
                </a:solidFill>
                <a:highlight>
                  <a:srgbClr val="0D1117"/>
                </a:highlight>
                <a:ea typeface="+mn-lt"/>
                <a:cs typeface="+mn-lt"/>
              </a:rPr>
              <a:t>Technology Teacher</a:t>
            </a:r>
          </a:p>
          <a:p>
            <a:endParaRPr lang="en-US" sz="3200">
              <a:solidFill>
                <a:srgbClr val="F0F6FC"/>
              </a:solidFill>
              <a:highlight>
                <a:srgbClr val="0D1117"/>
              </a:highlight>
              <a:ea typeface="+mn-lt"/>
              <a:cs typeface="+mn-lt"/>
            </a:endParaRPr>
          </a:p>
          <a:p>
            <a:r>
              <a:rPr lang="en-US" sz="3200">
                <a:solidFill>
                  <a:srgbClr val="F0F6FC"/>
                </a:solidFill>
                <a:highlight>
                  <a:srgbClr val="0D1117"/>
                </a:highlight>
                <a:ea typeface="+mn-lt"/>
                <a:cs typeface="+mn-lt"/>
              </a:rPr>
              <a:t>Mission Secondary School</a:t>
            </a:r>
          </a:p>
          <a:p>
            <a:r>
              <a:rPr lang="en-US" sz="3200">
                <a:solidFill>
                  <a:srgbClr val="F0F6FC"/>
                </a:solidFill>
                <a:highlight>
                  <a:srgbClr val="0D1117"/>
                </a:highlight>
                <a:ea typeface="+mn-lt"/>
                <a:cs typeface="+mn-lt"/>
              </a:rPr>
              <a:t>SD75</a:t>
            </a:r>
          </a:p>
        </p:txBody>
      </p:sp>
      <p:sp>
        <p:nvSpPr>
          <p:cNvPr id="2" name="Title 1">
            <a:extLst>
              <a:ext uri="{FF2B5EF4-FFF2-40B4-BE49-F238E27FC236}">
                <a16:creationId xmlns:a16="http://schemas.microsoft.com/office/drawing/2014/main" id="{BD4CA088-DF7F-5BCA-58A0-5633BEDA10AB}"/>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Credits: Citations</a:t>
            </a:r>
            <a:endParaRPr lang="en-US" dirty="0">
              <a:ea typeface="+mj-lt"/>
              <a:cs typeface="+mj-lt"/>
            </a:endParaRPr>
          </a:p>
        </p:txBody>
      </p:sp>
      <p:sp>
        <p:nvSpPr>
          <p:cNvPr id="6" name="TextBox 5">
            <a:extLst>
              <a:ext uri="{FF2B5EF4-FFF2-40B4-BE49-F238E27FC236}">
                <a16:creationId xmlns:a16="http://schemas.microsoft.com/office/drawing/2014/main" id="{E00DACA9-4790-BFDB-FEC1-3D3CB66EFFCC}"/>
              </a:ext>
            </a:extLst>
          </p:cNvPr>
          <p:cNvSpPr txBox="1"/>
          <p:nvPr/>
        </p:nvSpPr>
        <p:spPr>
          <a:xfrm>
            <a:off x="4521200" y="1270000"/>
            <a:ext cx="69723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0F6FC"/>
                </a:solidFill>
                <a:ea typeface="+mn-lt"/>
                <a:cs typeface="+mn-lt"/>
                <a:hlinkClick r:id="rId3"/>
              </a:rPr>
              <a:t>https://doi.org/10.1126/science.280.5364.747</a:t>
            </a:r>
            <a:endParaRPr lang="en-US" dirty="0"/>
          </a:p>
          <a:p>
            <a:endParaRPr lang="en-US" dirty="0">
              <a:solidFill>
                <a:srgbClr val="F0F6FC"/>
              </a:solidFill>
            </a:endParaRPr>
          </a:p>
          <a:p>
            <a:endParaRPr lang="en-US" dirty="0">
              <a:solidFill>
                <a:srgbClr val="F0F6FC"/>
              </a:solidFill>
            </a:endParaRPr>
          </a:p>
          <a:p>
            <a:r>
              <a:rPr lang="en-US" dirty="0">
                <a:solidFill>
                  <a:srgbClr val="F0F6FC"/>
                </a:solidFill>
                <a:ea typeface="+mn-lt"/>
                <a:cs typeface="+mn-lt"/>
                <a:hlinkClick r:id="rId4"/>
              </a:rPr>
              <a:t>https://doi.org/10.1016/j.cortex.2019.09.011</a:t>
            </a:r>
            <a:endParaRPr lang="en-US" dirty="0"/>
          </a:p>
          <a:p>
            <a:endParaRPr lang="en-US" dirty="0">
              <a:solidFill>
                <a:srgbClr val="F0F6FC"/>
              </a:solidFill>
            </a:endParaRPr>
          </a:p>
          <a:p>
            <a:endParaRPr lang="en-US" dirty="0">
              <a:solidFill>
                <a:srgbClr val="F0F6FC"/>
              </a:solidFill>
              <a:ea typeface="+mn-lt"/>
              <a:cs typeface="+mn-lt"/>
            </a:endParaRPr>
          </a:p>
          <a:p>
            <a:r>
              <a:rPr lang="en-US" dirty="0">
                <a:solidFill>
                  <a:srgbClr val="F0F6FC"/>
                </a:solidFill>
                <a:ea typeface="+mn-lt"/>
                <a:cs typeface="+mn-lt"/>
                <a:hlinkClick r:id="rId5"/>
              </a:rPr>
              <a:t>https://www.courtlistener.com/docket/63107798/mata-v-avianca-inc/</a:t>
            </a:r>
            <a:endParaRPr lang="en-US" dirty="0"/>
          </a:p>
          <a:p>
            <a:endParaRPr lang="en-US" dirty="0">
              <a:solidFill>
                <a:srgbClr val="F0F6FC"/>
              </a:solidFill>
            </a:endParaRPr>
          </a:p>
          <a:p>
            <a:endParaRPr lang="en-US" dirty="0">
              <a:solidFill>
                <a:srgbClr val="F0F6FC"/>
              </a:solidFill>
              <a:ea typeface="+mn-lt"/>
              <a:cs typeface="+mn-lt"/>
            </a:endParaRPr>
          </a:p>
          <a:p>
            <a:r>
              <a:rPr lang="en-US" dirty="0">
                <a:solidFill>
                  <a:srgbClr val="F0F6FC"/>
                </a:solidFill>
                <a:ea typeface="+mn-lt"/>
                <a:cs typeface="+mn-lt"/>
                <a:hlinkClick r:id="rId6"/>
              </a:rPr>
              <a:t>https://www.nature.com/articles/s41539-024-00244-8</a:t>
            </a:r>
            <a:endParaRPr lang="en-US" dirty="0"/>
          </a:p>
          <a:p>
            <a:endParaRPr lang="en-US" dirty="0">
              <a:solidFill>
                <a:srgbClr val="F0F6FC"/>
              </a:solidFill>
            </a:endParaRPr>
          </a:p>
          <a:p>
            <a:pPr algn="ctr"/>
            <a:endParaRPr lang="en-US"/>
          </a:p>
        </p:txBody>
      </p:sp>
    </p:spTree>
    <p:extLst>
      <p:ext uri="{BB962C8B-B14F-4D97-AF65-F5344CB8AC3E}">
        <p14:creationId xmlns:p14="http://schemas.microsoft.com/office/powerpoint/2010/main" val="366408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The cockpit of an airplane with a view of the clouds and the sky&#10;&#10;AI-generated content may be incorrect.">
            <a:extLst>
              <a:ext uri="{FF2B5EF4-FFF2-40B4-BE49-F238E27FC236}">
                <a16:creationId xmlns:a16="http://schemas.microsoft.com/office/drawing/2014/main" id="{041E53FA-F380-5745-CC73-ABDDBF7AD0A8}"/>
              </a:ext>
            </a:extLst>
          </p:cNvPr>
          <p:cNvPicPr>
            <a:picLocks noChangeAspect="1"/>
          </p:cNvPicPr>
          <p:nvPr/>
        </p:nvPicPr>
        <p:blipFill>
          <a:blip r:embed="rId3"/>
          <a:stretch>
            <a:fillRect/>
          </a:stretch>
        </p:blipFill>
        <p:spPr>
          <a:xfrm>
            <a:off x="4366495" y="1708931"/>
            <a:ext cx="7829730" cy="4935385"/>
          </a:xfrm>
          <a:prstGeom prst="rect">
            <a:avLst/>
          </a:prstGeom>
        </p:spPr>
      </p:pic>
      <p:sp>
        <p:nvSpPr>
          <p:cNvPr id="3" name="Subtitle 2">
            <a:extLst>
              <a:ext uri="{FF2B5EF4-FFF2-40B4-BE49-F238E27FC236}">
                <a16:creationId xmlns:a16="http://schemas.microsoft.com/office/drawing/2014/main" id="{C03D3E96-E06D-5C35-ADEE-097B27AD0EDA}"/>
              </a:ext>
            </a:extLst>
          </p:cNvPr>
          <p:cNvSpPr>
            <a:spLocks noGrp="1"/>
          </p:cNvSpPr>
          <p:nvPr>
            <p:ph type="subTitle" idx="1"/>
          </p:nvPr>
        </p:nvSpPr>
        <p:spPr>
          <a:xfrm>
            <a:off x="-27209" y="1715859"/>
            <a:ext cx="4396382" cy="5137826"/>
          </a:xfrm>
        </p:spPr>
        <p:txBody>
          <a:bodyPr vert="horz" lIns="91440" tIns="45720" rIns="91440" bIns="45720" rtlCol="0" anchor="t">
            <a:normAutofit/>
          </a:bodyPr>
          <a:lstStyle/>
          <a:p>
            <a:r>
              <a:rPr lang="en-US" sz="4000" dirty="0">
                <a:solidFill>
                  <a:srgbClr val="F0F6FC"/>
                </a:solidFill>
                <a:highlight>
                  <a:srgbClr val="0D1117"/>
                </a:highlight>
                <a:ea typeface="+mn-lt"/>
                <a:cs typeface="+mn-lt"/>
              </a:rPr>
              <a:t>Who’s Awake When the Machine Is Wrong?</a:t>
            </a:r>
            <a:endParaRPr lang="en-US" sz="3200" dirty="0">
              <a:solidFill>
                <a:srgbClr val="000000"/>
              </a:solidFill>
              <a:ea typeface="+mn-lt"/>
              <a:cs typeface="+mn-lt"/>
            </a:endParaRPr>
          </a:p>
          <a:p>
            <a:r>
              <a:rPr lang="en-US" sz="3200" dirty="0">
                <a:solidFill>
                  <a:srgbClr val="F0F6FC"/>
                </a:solidFill>
                <a:highlight>
                  <a:srgbClr val="0D1117"/>
                </a:highlight>
                <a:ea typeface="+mn-lt"/>
                <a:cs typeface="+mn-lt"/>
              </a:rPr>
              <a:t>Automation is impressive; </a:t>
            </a:r>
            <a:endParaRPr lang="en-US" sz="3200">
              <a:solidFill>
                <a:srgbClr val="000000"/>
              </a:solidFill>
              <a:ea typeface="+mn-lt"/>
              <a:cs typeface="+mn-lt"/>
            </a:endParaRPr>
          </a:p>
          <a:p>
            <a:r>
              <a:rPr lang="en-US" sz="3200" dirty="0">
                <a:solidFill>
                  <a:srgbClr val="F0F6FC"/>
                </a:solidFill>
                <a:highlight>
                  <a:srgbClr val="0D1117"/>
                </a:highlight>
                <a:ea typeface="+mn-lt"/>
                <a:cs typeface="+mn-lt"/>
              </a:rPr>
              <a:t>oversight is essential.</a:t>
            </a:r>
            <a:endParaRPr lang="en-US" sz="3200" dirty="0"/>
          </a:p>
        </p:txBody>
      </p:sp>
      <p:sp>
        <p:nvSpPr>
          <p:cNvPr id="2" name="Title 1">
            <a:extLst>
              <a:ext uri="{FF2B5EF4-FFF2-40B4-BE49-F238E27FC236}">
                <a16:creationId xmlns:a16="http://schemas.microsoft.com/office/drawing/2014/main" id="{506CEE4B-1D6D-E14C-EE97-C501DB8E4671}"/>
              </a:ext>
            </a:extLst>
          </p:cNvPr>
          <p:cNvSpPr>
            <a:spLocks noGrp="1"/>
          </p:cNvSpPr>
          <p:nvPr>
            <p:ph type="ctrTitle"/>
          </p:nvPr>
        </p:nvSpPr>
        <p:spPr>
          <a:xfrm>
            <a:off x="706035" y="15306"/>
            <a:ext cx="10851815" cy="1557227"/>
          </a:xfrm>
        </p:spPr>
        <p:txBody>
          <a:bodyPr>
            <a:noAutofit/>
          </a:bodyPr>
          <a:lstStyle/>
          <a:p>
            <a:pPr marL="914400" indent="-914400">
              <a:buAutoNum type="arabicPeriod"/>
            </a:pPr>
            <a:r>
              <a:rPr lang="en-US" sz="4800" b="0" dirty="0">
                <a:solidFill>
                  <a:srgbClr val="F0F6FC"/>
                </a:solidFill>
                <a:highlight>
                  <a:srgbClr val="0D1117"/>
                </a:highlight>
                <a:ea typeface="+mj-lt"/>
                <a:cs typeface="+mj-lt"/>
              </a:rPr>
              <a:t>Why it's important to still do </a:t>
            </a:r>
            <a:br>
              <a:rPr lang="en-US" sz="4800" b="0" dirty="0">
                <a:highlight>
                  <a:srgbClr val="0D1117"/>
                </a:highlight>
                <a:ea typeface="+mj-lt"/>
                <a:cs typeface="+mj-lt"/>
              </a:rPr>
            </a:br>
            <a:r>
              <a:rPr lang="en-US" sz="4800" b="0" dirty="0">
                <a:solidFill>
                  <a:srgbClr val="F0F6FC"/>
                </a:solidFill>
                <a:highlight>
                  <a:srgbClr val="0D1117"/>
                </a:highlight>
                <a:ea typeface="+mj-lt"/>
                <a:cs typeface="+mj-lt"/>
              </a:rPr>
              <a:t>what the machine can do.</a:t>
            </a:r>
            <a:endParaRPr lang="en-US" sz="4800" dirty="0">
              <a:ea typeface="+mj-lt"/>
              <a:cs typeface="+mj-lt"/>
            </a:endParaRPr>
          </a:p>
        </p:txBody>
      </p:sp>
    </p:spTree>
    <p:extLst>
      <p:ext uri="{BB962C8B-B14F-4D97-AF65-F5344CB8AC3E}">
        <p14:creationId xmlns:p14="http://schemas.microsoft.com/office/powerpoint/2010/main" val="41196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E8CF73-E834-F577-E4EB-962DA8E70B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C89C65D-8B09-0976-0850-3DF61AD11051}"/>
              </a:ext>
            </a:extLst>
          </p:cNvPr>
          <p:cNvSpPr>
            <a:spLocks noGrp="1"/>
          </p:cNvSpPr>
          <p:nvPr>
            <p:ph type="subTitle" idx="1"/>
          </p:nvPr>
        </p:nvSpPr>
        <p:spPr>
          <a:xfrm>
            <a:off x="217206" y="1744613"/>
            <a:ext cx="3088043" cy="5109072"/>
          </a:xfrm>
        </p:spPr>
        <p:txBody>
          <a:bodyPr vert="horz" lIns="91440" tIns="45720" rIns="91440" bIns="45720" rtlCol="0" anchor="t">
            <a:normAutofit/>
          </a:bodyPr>
          <a:lstStyle/>
          <a:p>
            <a:r>
              <a:rPr lang="en-US" sz="3200">
                <a:solidFill>
                  <a:srgbClr val="F0F6FC"/>
                </a:solidFill>
                <a:highlight>
                  <a:srgbClr val="0D1117"/>
                </a:highlight>
                <a:ea typeface="+mn-lt"/>
                <a:cs typeface="+mn-lt"/>
              </a:rPr>
              <a:t>Would you trust a pilot who’s never seen a cockpit?</a:t>
            </a:r>
            <a:endParaRPr lang="en-US">
              <a:ea typeface="+mn-lt"/>
              <a:cs typeface="+mn-lt"/>
            </a:endParaRPr>
          </a:p>
        </p:txBody>
      </p:sp>
      <p:sp>
        <p:nvSpPr>
          <p:cNvPr id="2" name="Title 1">
            <a:extLst>
              <a:ext uri="{FF2B5EF4-FFF2-40B4-BE49-F238E27FC236}">
                <a16:creationId xmlns:a16="http://schemas.microsoft.com/office/drawing/2014/main" id="{B72AE10E-FE98-D29F-EDCF-9025325A15C2}"/>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2. Someone Still Has to Know How to Fly.</a:t>
            </a:r>
            <a:endParaRPr lang="en-US" dirty="0">
              <a:ea typeface="+mj-lt"/>
              <a:cs typeface="+mj-lt"/>
            </a:endParaRPr>
          </a:p>
        </p:txBody>
      </p:sp>
      <p:pic>
        <p:nvPicPr>
          <p:cNvPr id="4" name="Picture 3" descr="A person in a pilot&amp;#39;s uniform sitting in a cockpit&#10;&#10;AI-generated content may be incorrect.">
            <a:extLst>
              <a:ext uri="{FF2B5EF4-FFF2-40B4-BE49-F238E27FC236}">
                <a16:creationId xmlns:a16="http://schemas.microsoft.com/office/drawing/2014/main" id="{D885A797-3717-EDC2-ECCC-77A0387C937E}"/>
              </a:ext>
            </a:extLst>
          </p:cNvPr>
          <p:cNvPicPr>
            <a:picLocks noChangeAspect="1"/>
          </p:cNvPicPr>
          <p:nvPr/>
        </p:nvPicPr>
        <p:blipFill>
          <a:blip r:embed="rId3"/>
          <a:stretch>
            <a:fillRect/>
          </a:stretch>
        </p:blipFill>
        <p:spPr>
          <a:xfrm>
            <a:off x="3802856" y="1585913"/>
            <a:ext cx="7800975" cy="4876800"/>
          </a:xfrm>
          <a:prstGeom prst="rect">
            <a:avLst/>
          </a:prstGeom>
        </p:spPr>
      </p:pic>
    </p:spTree>
    <p:extLst>
      <p:ext uri="{BB962C8B-B14F-4D97-AF65-F5344CB8AC3E}">
        <p14:creationId xmlns:p14="http://schemas.microsoft.com/office/powerpoint/2010/main" val="352538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557DC6-D224-133F-1EBD-4483C4BA51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96A2088-310B-498F-E717-1B07D99F4113}"/>
              </a:ext>
            </a:extLst>
          </p:cNvPr>
          <p:cNvSpPr>
            <a:spLocks noGrp="1"/>
          </p:cNvSpPr>
          <p:nvPr>
            <p:ph type="subTitle" idx="1"/>
          </p:nvPr>
        </p:nvSpPr>
        <p:spPr>
          <a:xfrm>
            <a:off x="217206" y="1744613"/>
            <a:ext cx="3088043" cy="5109072"/>
          </a:xfrm>
        </p:spPr>
        <p:txBody>
          <a:bodyPr vert="horz" lIns="91440" tIns="45720" rIns="91440" bIns="45720" rtlCol="0" anchor="t">
            <a:normAutofit/>
          </a:bodyPr>
          <a:lstStyle/>
          <a:p>
            <a:endParaRPr lang="en-US" sz="3200" b="1" dirty="0">
              <a:solidFill>
                <a:srgbClr val="F0F6FC"/>
              </a:solidFill>
              <a:highlight>
                <a:srgbClr val="0D1117"/>
              </a:highlight>
              <a:ea typeface="+mn-lt"/>
              <a:cs typeface="+mn-lt"/>
            </a:endParaRPr>
          </a:p>
          <a:p>
            <a:r>
              <a:rPr lang="en-US" sz="3200" b="1" dirty="0">
                <a:solidFill>
                  <a:srgbClr val="F0F6FC"/>
                </a:solidFill>
                <a:highlight>
                  <a:srgbClr val="0D1117"/>
                </a:highlight>
                <a:ea typeface="+mn-lt"/>
                <a:cs typeface="+mn-lt"/>
              </a:rPr>
              <a:t>Teaching coding stopped following a bell curve.</a:t>
            </a:r>
            <a:endParaRPr lang="en-US" dirty="0">
              <a:ea typeface="+mn-lt"/>
              <a:cs typeface="+mn-lt"/>
            </a:endParaRPr>
          </a:p>
        </p:txBody>
      </p:sp>
      <p:sp>
        <p:nvSpPr>
          <p:cNvPr id="2" name="Title 1">
            <a:extLst>
              <a:ext uri="{FF2B5EF4-FFF2-40B4-BE49-F238E27FC236}">
                <a16:creationId xmlns:a16="http://schemas.microsoft.com/office/drawing/2014/main" id="{B3329C82-D2BA-41A5-EF08-C40BD552FC9C}"/>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3. Why I’m Saying This Now.</a:t>
            </a:r>
            <a:endParaRPr lang="en-US" dirty="0">
              <a:ea typeface="+mj-lt"/>
              <a:cs typeface="+mj-lt"/>
            </a:endParaRPr>
          </a:p>
        </p:txBody>
      </p:sp>
      <p:pic>
        <p:nvPicPr>
          <p:cNvPr id="4" name="Picture 3" descr="A cartoon of a castle&#10;&#10;AI-generated content may be incorrect.">
            <a:extLst>
              <a:ext uri="{FF2B5EF4-FFF2-40B4-BE49-F238E27FC236}">
                <a16:creationId xmlns:a16="http://schemas.microsoft.com/office/drawing/2014/main" id="{7CCB2520-C2C5-8B3D-CA4E-6B787D106BA8}"/>
              </a:ext>
            </a:extLst>
          </p:cNvPr>
          <p:cNvPicPr>
            <a:picLocks noChangeAspect="1"/>
          </p:cNvPicPr>
          <p:nvPr/>
        </p:nvPicPr>
        <p:blipFill>
          <a:blip r:embed="rId3"/>
          <a:stretch>
            <a:fillRect/>
          </a:stretch>
        </p:blipFill>
        <p:spPr>
          <a:xfrm>
            <a:off x="3314700" y="1700213"/>
            <a:ext cx="8586787" cy="4826793"/>
          </a:xfrm>
          <a:prstGeom prst="rect">
            <a:avLst/>
          </a:prstGeom>
        </p:spPr>
      </p:pic>
    </p:spTree>
    <p:extLst>
      <p:ext uri="{BB962C8B-B14F-4D97-AF65-F5344CB8AC3E}">
        <p14:creationId xmlns:p14="http://schemas.microsoft.com/office/powerpoint/2010/main" val="376682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A95F75-8D36-D9FE-A274-E46FC9D5A17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2D7BDB0-0CE6-DC80-6ECF-6DF280E25896}"/>
              </a:ext>
            </a:extLst>
          </p:cNvPr>
          <p:cNvSpPr>
            <a:spLocks noGrp="1"/>
          </p:cNvSpPr>
          <p:nvPr>
            <p:ph type="subTitle" idx="1"/>
          </p:nvPr>
        </p:nvSpPr>
        <p:spPr>
          <a:xfrm>
            <a:off x="217206" y="1730236"/>
            <a:ext cx="2297289" cy="5123449"/>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When effort disappears, learning atrophies.</a:t>
            </a:r>
            <a:endParaRPr lang="en-US" dirty="0">
              <a:ea typeface="+mn-lt"/>
              <a:cs typeface="+mn-lt"/>
            </a:endParaRPr>
          </a:p>
        </p:txBody>
      </p:sp>
      <p:sp>
        <p:nvSpPr>
          <p:cNvPr id="2" name="Title 1">
            <a:extLst>
              <a:ext uri="{FF2B5EF4-FFF2-40B4-BE49-F238E27FC236}">
                <a16:creationId xmlns:a16="http://schemas.microsoft.com/office/drawing/2014/main" id="{F729D57D-2619-B386-1366-DB3880211849}"/>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4. The Risk We Avoid Naming.</a:t>
            </a:r>
            <a:endParaRPr lang="en-US" dirty="0">
              <a:solidFill>
                <a:srgbClr val="000000"/>
              </a:solidFill>
              <a:ea typeface="+mj-lt"/>
              <a:cs typeface="+mj-lt"/>
            </a:endParaRPr>
          </a:p>
        </p:txBody>
      </p:sp>
      <p:pic>
        <p:nvPicPr>
          <p:cNvPr id="4" name="Picture 3" descr="A person sitting on a chair and holding a compass&#10;&#10;AI-generated content may be incorrect.">
            <a:extLst>
              <a:ext uri="{FF2B5EF4-FFF2-40B4-BE49-F238E27FC236}">
                <a16:creationId xmlns:a16="http://schemas.microsoft.com/office/drawing/2014/main" id="{04B4FAE6-F06D-7461-491A-651B29984467}"/>
              </a:ext>
            </a:extLst>
          </p:cNvPr>
          <p:cNvPicPr>
            <a:picLocks noChangeAspect="1"/>
          </p:cNvPicPr>
          <p:nvPr/>
        </p:nvPicPr>
        <p:blipFill>
          <a:blip r:embed="rId3"/>
          <a:stretch>
            <a:fillRect/>
          </a:stretch>
        </p:blipFill>
        <p:spPr>
          <a:xfrm>
            <a:off x="2544389" y="1688172"/>
            <a:ext cx="9642848" cy="4972184"/>
          </a:xfrm>
          <a:prstGeom prst="rect">
            <a:avLst/>
          </a:prstGeom>
        </p:spPr>
      </p:pic>
    </p:spTree>
    <p:extLst>
      <p:ext uri="{BB962C8B-B14F-4D97-AF65-F5344CB8AC3E}">
        <p14:creationId xmlns:p14="http://schemas.microsoft.com/office/powerpoint/2010/main" val="51721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49AB92-A269-82F8-0556-A6BAC8558A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B5AAA9-A708-7050-540E-6156B79C4230}"/>
              </a:ext>
            </a:extLst>
          </p:cNvPr>
          <p:cNvSpPr>
            <a:spLocks noGrp="1"/>
          </p:cNvSpPr>
          <p:nvPr>
            <p:ph type="subTitle" idx="1"/>
          </p:nvPr>
        </p:nvSpPr>
        <p:spPr>
          <a:xfrm>
            <a:off x="217206" y="1715859"/>
            <a:ext cx="2541704" cy="5137826"/>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Critical thinking isn't just a mindset, it's neural circuitry.</a:t>
            </a:r>
            <a:endParaRPr lang="en-US" dirty="0">
              <a:ea typeface="+mn-lt"/>
              <a:cs typeface="+mn-lt"/>
            </a:endParaRPr>
          </a:p>
        </p:txBody>
      </p:sp>
      <p:sp>
        <p:nvSpPr>
          <p:cNvPr id="2" name="Title 1">
            <a:extLst>
              <a:ext uri="{FF2B5EF4-FFF2-40B4-BE49-F238E27FC236}">
                <a16:creationId xmlns:a16="http://schemas.microsoft.com/office/drawing/2014/main" id="{4DD6F7F5-E18D-8A79-1DCE-4D8BC95A38D0}"/>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5. Our Internal Quality Control.</a:t>
            </a:r>
            <a:endParaRPr lang="en-US" dirty="0">
              <a:ea typeface="+mj-lt"/>
              <a:cs typeface="+mj-lt"/>
            </a:endParaRPr>
          </a:p>
        </p:txBody>
      </p:sp>
      <p:pic>
        <p:nvPicPr>
          <p:cNvPr id="5" name="Picture 4" descr="a05-quality.png">
            <a:extLst>
              <a:ext uri="{FF2B5EF4-FFF2-40B4-BE49-F238E27FC236}">
                <a16:creationId xmlns:a16="http://schemas.microsoft.com/office/drawing/2014/main" id="{A1630998-C371-5B9A-3D4B-6982B58C1F57}"/>
              </a:ext>
            </a:extLst>
          </p:cNvPr>
          <p:cNvPicPr>
            <a:picLocks noChangeAspect="1"/>
          </p:cNvPicPr>
          <p:nvPr/>
        </p:nvPicPr>
        <p:blipFill>
          <a:blip r:embed="rId3"/>
          <a:stretch>
            <a:fillRect/>
          </a:stretch>
        </p:blipFill>
        <p:spPr>
          <a:xfrm>
            <a:off x="3531080" y="1718573"/>
            <a:ext cx="8393500" cy="5117381"/>
          </a:xfrm>
          <a:prstGeom prst="rect">
            <a:avLst/>
          </a:prstGeom>
        </p:spPr>
      </p:pic>
    </p:spTree>
    <p:extLst>
      <p:ext uri="{BB962C8B-B14F-4D97-AF65-F5344CB8AC3E}">
        <p14:creationId xmlns:p14="http://schemas.microsoft.com/office/powerpoint/2010/main" val="354203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81ED14-D539-7C7C-F897-A52D7B0603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A66AC49-6314-8FC1-FC12-3805A01BF757}"/>
              </a:ext>
            </a:extLst>
          </p:cNvPr>
          <p:cNvSpPr>
            <a:spLocks noGrp="1"/>
          </p:cNvSpPr>
          <p:nvPr>
            <p:ph type="subTitle" idx="1"/>
          </p:nvPr>
        </p:nvSpPr>
        <p:spPr>
          <a:xfrm>
            <a:off x="217206" y="1744613"/>
            <a:ext cx="3088043" cy="5109072"/>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The ACC: your biological alarm bell.</a:t>
            </a:r>
            <a:endParaRPr lang="en-US" dirty="0">
              <a:ea typeface="+mn-lt"/>
              <a:cs typeface="+mn-lt"/>
            </a:endParaRPr>
          </a:p>
        </p:txBody>
      </p:sp>
      <p:sp>
        <p:nvSpPr>
          <p:cNvPr id="2" name="Title 1">
            <a:extLst>
              <a:ext uri="{FF2B5EF4-FFF2-40B4-BE49-F238E27FC236}">
                <a16:creationId xmlns:a16="http://schemas.microsoft.com/office/drawing/2014/main" id="{982182A9-C474-203D-30B4-64759A15F5A2}"/>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6. The Brain’s Error Signal.</a:t>
            </a:r>
            <a:endParaRPr lang="en-US" dirty="0">
              <a:ea typeface="+mj-lt"/>
              <a:cs typeface="+mj-lt"/>
            </a:endParaRPr>
          </a:p>
        </p:txBody>
      </p:sp>
      <p:pic>
        <p:nvPicPr>
          <p:cNvPr id="5" name="Picture 4" descr="a06-error-acc.png">
            <a:extLst>
              <a:ext uri="{FF2B5EF4-FFF2-40B4-BE49-F238E27FC236}">
                <a16:creationId xmlns:a16="http://schemas.microsoft.com/office/drawing/2014/main" id="{06B712D5-F2E8-71DD-A7F2-C6ADB167A244}"/>
              </a:ext>
            </a:extLst>
          </p:cNvPr>
          <p:cNvPicPr>
            <a:picLocks noChangeAspect="1"/>
          </p:cNvPicPr>
          <p:nvPr/>
        </p:nvPicPr>
        <p:blipFill>
          <a:blip r:embed="rId3"/>
          <a:stretch>
            <a:fillRect/>
          </a:stretch>
        </p:blipFill>
        <p:spPr>
          <a:xfrm>
            <a:off x="3315420" y="1713766"/>
            <a:ext cx="8867951" cy="5112618"/>
          </a:xfrm>
          <a:prstGeom prst="rect">
            <a:avLst/>
          </a:prstGeom>
        </p:spPr>
      </p:pic>
    </p:spTree>
    <p:extLst>
      <p:ext uri="{BB962C8B-B14F-4D97-AF65-F5344CB8AC3E}">
        <p14:creationId xmlns:p14="http://schemas.microsoft.com/office/powerpoint/2010/main" val="103316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59AD10-54A2-E0EA-2CAC-FEFC4F45B5E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A4598D-606D-0A0D-0221-7376E4715545}"/>
              </a:ext>
            </a:extLst>
          </p:cNvPr>
          <p:cNvSpPr>
            <a:spLocks noGrp="1"/>
          </p:cNvSpPr>
          <p:nvPr>
            <p:ph type="subTitle" idx="1"/>
          </p:nvPr>
        </p:nvSpPr>
        <p:spPr>
          <a:xfrm>
            <a:off x="217206" y="1715859"/>
            <a:ext cx="2239779" cy="5137826"/>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The </a:t>
            </a:r>
            <a:r>
              <a:rPr lang="en-US" sz="3200" dirty="0" err="1">
                <a:solidFill>
                  <a:srgbClr val="F0F6FC"/>
                </a:solidFill>
                <a:highlight>
                  <a:srgbClr val="0D1117"/>
                </a:highlight>
                <a:ea typeface="+mn-lt"/>
                <a:cs typeface="+mn-lt"/>
              </a:rPr>
              <a:t>aMCC</a:t>
            </a:r>
            <a:r>
              <a:rPr lang="en-US" sz="3200" dirty="0">
                <a:solidFill>
                  <a:srgbClr val="F0F6FC"/>
                </a:solidFill>
                <a:highlight>
                  <a:srgbClr val="0D1117"/>
                </a:highlight>
                <a:ea typeface="+mn-lt"/>
                <a:cs typeface="+mn-lt"/>
              </a:rPr>
              <a:t>: effort, grit, and follow-through.</a:t>
            </a:r>
            <a:endParaRPr lang="en-US" dirty="0">
              <a:ea typeface="+mn-lt"/>
              <a:cs typeface="+mn-lt"/>
            </a:endParaRPr>
          </a:p>
        </p:txBody>
      </p:sp>
      <p:sp>
        <p:nvSpPr>
          <p:cNvPr id="2" name="Title 1">
            <a:extLst>
              <a:ext uri="{FF2B5EF4-FFF2-40B4-BE49-F238E27FC236}">
                <a16:creationId xmlns:a16="http://schemas.microsoft.com/office/drawing/2014/main" id="{005448EA-F83F-4087-D675-D6F3D2104471}"/>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7. The Brain’s Persistence Engine.</a:t>
            </a:r>
            <a:endParaRPr lang="en-US" dirty="0">
              <a:ea typeface="+mj-lt"/>
              <a:cs typeface="+mj-lt"/>
            </a:endParaRPr>
          </a:p>
        </p:txBody>
      </p:sp>
      <p:pic>
        <p:nvPicPr>
          <p:cNvPr id="4" name="Picture 3" descr="A diagram of a brain and lightning&#10;&#10;AI-generated content may be incorrect.">
            <a:extLst>
              <a:ext uri="{FF2B5EF4-FFF2-40B4-BE49-F238E27FC236}">
                <a16:creationId xmlns:a16="http://schemas.microsoft.com/office/drawing/2014/main" id="{6B5B0CDC-39A2-F83E-BFDB-54AA2D163464}"/>
              </a:ext>
            </a:extLst>
          </p:cNvPr>
          <p:cNvPicPr>
            <a:picLocks noChangeAspect="1"/>
          </p:cNvPicPr>
          <p:nvPr/>
        </p:nvPicPr>
        <p:blipFill>
          <a:blip r:embed="rId3"/>
          <a:stretch>
            <a:fillRect/>
          </a:stretch>
        </p:blipFill>
        <p:spPr>
          <a:xfrm>
            <a:off x="2475647" y="1722543"/>
            <a:ext cx="9698785" cy="4878057"/>
          </a:xfrm>
          <a:prstGeom prst="rect">
            <a:avLst/>
          </a:prstGeom>
        </p:spPr>
      </p:pic>
    </p:spTree>
    <p:extLst>
      <p:ext uri="{BB962C8B-B14F-4D97-AF65-F5344CB8AC3E}">
        <p14:creationId xmlns:p14="http://schemas.microsoft.com/office/powerpoint/2010/main" val="71395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FD3C00-4D48-6910-C733-915DB018BB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C664E3-AA81-51B3-FCFC-65B1E5D8D646}"/>
              </a:ext>
            </a:extLst>
          </p:cNvPr>
          <p:cNvSpPr>
            <a:spLocks noGrp="1"/>
          </p:cNvSpPr>
          <p:nvPr>
            <p:ph type="subTitle" idx="1"/>
          </p:nvPr>
        </p:nvSpPr>
        <p:spPr>
          <a:xfrm>
            <a:off x="217206" y="1715859"/>
            <a:ext cx="2800496" cy="5137826"/>
          </a:xfrm>
        </p:spPr>
        <p:txBody>
          <a:bodyPr vert="horz" lIns="91440" tIns="45720" rIns="91440" bIns="45720" rtlCol="0" anchor="t">
            <a:normAutofit/>
          </a:bodyPr>
          <a:lstStyle/>
          <a:p>
            <a:r>
              <a:rPr lang="en-US" sz="3200" dirty="0">
                <a:solidFill>
                  <a:srgbClr val="F0F6FC"/>
                </a:solidFill>
                <a:highlight>
                  <a:srgbClr val="0D1117"/>
                </a:highlight>
                <a:ea typeface="+mn-lt"/>
                <a:cs typeface="+mn-lt"/>
              </a:rPr>
              <a:t>AI generates probabilities, not facts.</a:t>
            </a:r>
            <a:endParaRPr lang="en-US" dirty="0">
              <a:ea typeface="+mn-lt"/>
              <a:cs typeface="+mn-lt"/>
            </a:endParaRPr>
          </a:p>
        </p:txBody>
      </p:sp>
      <p:sp>
        <p:nvSpPr>
          <p:cNvPr id="2" name="Title 1">
            <a:extLst>
              <a:ext uri="{FF2B5EF4-FFF2-40B4-BE49-F238E27FC236}">
                <a16:creationId xmlns:a16="http://schemas.microsoft.com/office/drawing/2014/main" id="{F7307980-7FB0-CFBD-A74F-5C32A9FE3951}"/>
              </a:ext>
            </a:extLst>
          </p:cNvPr>
          <p:cNvSpPr>
            <a:spLocks noGrp="1"/>
          </p:cNvSpPr>
          <p:nvPr>
            <p:ph type="ctrTitle"/>
          </p:nvPr>
        </p:nvSpPr>
        <p:spPr>
          <a:xfrm>
            <a:off x="1545" y="230966"/>
            <a:ext cx="11901362" cy="809607"/>
          </a:xfrm>
        </p:spPr>
        <p:txBody>
          <a:bodyPr>
            <a:noAutofit/>
          </a:bodyPr>
          <a:lstStyle/>
          <a:p>
            <a:r>
              <a:rPr lang="en-US" b="0" dirty="0">
                <a:solidFill>
                  <a:srgbClr val="F0F6FC"/>
                </a:solidFill>
                <a:highlight>
                  <a:srgbClr val="0D1117"/>
                </a:highlight>
                <a:ea typeface="+mj-lt"/>
                <a:cs typeface="+mj-lt"/>
              </a:rPr>
              <a:t>8. Fluent Does Not Mean True.</a:t>
            </a:r>
            <a:endParaRPr lang="en-US" dirty="0">
              <a:ea typeface="+mj-lt"/>
              <a:cs typeface="+mj-lt"/>
            </a:endParaRPr>
          </a:p>
        </p:txBody>
      </p:sp>
      <p:pic>
        <p:nvPicPr>
          <p:cNvPr id="4" name="Picture 3" descr="A hand holding a book next to a book&#10;&#10;AI-generated content may be incorrect.">
            <a:extLst>
              <a:ext uri="{FF2B5EF4-FFF2-40B4-BE49-F238E27FC236}">
                <a16:creationId xmlns:a16="http://schemas.microsoft.com/office/drawing/2014/main" id="{8730B7AE-AC86-83FF-FB8C-1BAA3EAA907E}"/>
              </a:ext>
            </a:extLst>
          </p:cNvPr>
          <p:cNvPicPr>
            <a:picLocks noChangeAspect="1"/>
          </p:cNvPicPr>
          <p:nvPr/>
        </p:nvPicPr>
        <p:blipFill>
          <a:blip r:embed="rId3"/>
          <a:stretch>
            <a:fillRect/>
          </a:stretch>
        </p:blipFill>
        <p:spPr>
          <a:xfrm>
            <a:off x="3285047" y="2090064"/>
            <a:ext cx="8922408" cy="4747763"/>
          </a:xfrm>
          <a:prstGeom prst="rect">
            <a:avLst/>
          </a:prstGeom>
        </p:spPr>
      </p:pic>
    </p:spTree>
    <p:extLst>
      <p:ext uri="{BB962C8B-B14F-4D97-AF65-F5344CB8AC3E}">
        <p14:creationId xmlns:p14="http://schemas.microsoft.com/office/powerpoint/2010/main" val="842261409"/>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VanillaVTI</vt:lpstr>
      <vt:lpstr>                Slide 0:  Online Version of the J. Ellis TedX Why it's important to still do what the machine can do. </vt:lpstr>
      <vt:lpstr>Why it's important to still do  what the machine can do.</vt:lpstr>
      <vt:lpstr>2. Someone Still Has to Know How to Fly.</vt:lpstr>
      <vt:lpstr>3. Why I’m Saying This Now.</vt:lpstr>
      <vt:lpstr>4. The Risk We Avoid Naming.</vt:lpstr>
      <vt:lpstr>5. Our Internal Quality Control.</vt:lpstr>
      <vt:lpstr>6. The Brain’s Error Signal.</vt:lpstr>
      <vt:lpstr>7. The Brain’s Persistence Engine.</vt:lpstr>
      <vt:lpstr>8. Fluent Does Not Mean True.</vt:lpstr>
      <vt:lpstr>9. Technology Widens the Gap.</vt:lpstr>
      <vt:lpstr>10. Technology Widens the Gap.</vt:lpstr>
      <vt:lpstr>11. The New Core Skills.</vt:lpstr>
      <vt:lpstr>12. Three Concrete Interventions.</vt:lpstr>
      <vt:lpstr>13. For Teachers: Friction Before Freedom. </vt:lpstr>
      <vt:lpstr>14. For Parents: Protect the Pre-Sleep Brain. </vt:lpstr>
      <vt:lpstr>15. For Administrators: Make Skills a Shared Outcome.</vt:lpstr>
      <vt:lpstr>16. Conclusion: What the Future Requires.</vt:lpstr>
      <vt:lpstr>Credits: 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244</cp:revision>
  <dcterms:created xsi:type="dcterms:W3CDTF">2026-02-02T21:35:14Z</dcterms:created>
  <dcterms:modified xsi:type="dcterms:W3CDTF">2026-02-12T04:09:10Z</dcterms:modified>
</cp:coreProperties>
</file>